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9"/>
  </p:notesMasterIdLst>
  <p:sldIdLst>
    <p:sldId id="256" r:id="rId2"/>
    <p:sldId id="257" r:id="rId3"/>
    <p:sldId id="269" r:id="rId4"/>
    <p:sldId id="271" r:id="rId5"/>
    <p:sldId id="258" r:id="rId6"/>
    <p:sldId id="265" r:id="rId7"/>
    <p:sldId id="259" r:id="rId8"/>
    <p:sldId id="266" r:id="rId9"/>
    <p:sldId id="261" r:id="rId10"/>
    <p:sldId id="268" r:id="rId11"/>
    <p:sldId id="267" r:id="rId12"/>
    <p:sldId id="262" r:id="rId13"/>
    <p:sldId id="263" r:id="rId14"/>
    <p:sldId id="273" r:id="rId15"/>
    <p:sldId id="274" r:id="rId16"/>
    <p:sldId id="275" r:id="rId17"/>
    <p:sldId id="264"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028" autoAdjust="0"/>
    <p:restoredTop sz="83319" autoAdjust="0"/>
  </p:normalViewPr>
  <p:slideViewPr>
    <p:cSldViewPr snapToGrid="0">
      <p:cViewPr varScale="1">
        <p:scale>
          <a:sx n="80" d="100"/>
          <a:sy n="80" d="100"/>
        </p:scale>
        <p:origin x="122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tiff>
</file>

<file path=ppt/media/image10.jpg>
</file>

<file path=ppt/media/image11.png>
</file>

<file path=ppt/media/image12.png>
</file>

<file path=ppt/media/image2.png>
</file>

<file path=ppt/media/image3.jpg>
</file>

<file path=ppt/media/image4.jpg>
</file>

<file path=ppt/media/image5.jp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80079B-5E3E-4146-A4D0-FBB5358ADB56}" type="datetimeFigureOut">
              <a:rPr lang="en-US" smtClean="0"/>
              <a:t>6/17/2019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5AA949B-E09B-42C1-B2F1-484A1DD154E7}" type="slidenum">
              <a:rPr lang="en-US" smtClean="0"/>
              <a:t>‹#›</a:t>
            </a:fld>
            <a:endParaRPr lang="en-US"/>
          </a:p>
        </p:txBody>
      </p:sp>
    </p:spTree>
    <p:extLst>
      <p:ext uri="{BB962C8B-B14F-4D97-AF65-F5344CB8AC3E}">
        <p14:creationId xmlns:p14="http://schemas.microsoft.com/office/powerpoint/2010/main" val="353718219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beginning, there was the Benz Patent Motor Car. </a:t>
            </a:r>
          </a:p>
          <a:p>
            <a:endParaRPr lang="en-US" dirty="0"/>
          </a:p>
          <a:p>
            <a:r>
              <a:rPr lang="en-US" dirty="0"/>
              <a:t>Early days, everything was bespoke. Any parts not created by the manufacturer directly probably weren’t being used elsewhere</a:t>
            </a:r>
          </a:p>
        </p:txBody>
      </p:sp>
      <p:sp>
        <p:nvSpPr>
          <p:cNvPr id="4" name="Slide Number Placeholder 3"/>
          <p:cNvSpPr>
            <a:spLocks noGrp="1"/>
          </p:cNvSpPr>
          <p:nvPr>
            <p:ph type="sldNum" sz="quarter" idx="5"/>
          </p:nvPr>
        </p:nvSpPr>
        <p:spPr/>
        <p:txBody>
          <a:bodyPr/>
          <a:lstStyle/>
          <a:p>
            <a:fld id="{35AA949B-E09B-42C1-B2F1-484A1DD154E7}" type="slidenum">
              <a:rPr lang="en-US" smtClean="0"/>
              <a:t>5</a:t>
            </a:fld>
            <a:endParaRPr lang="en-US"/>
          </a:p>
        </p:txBody>
      </p:sp>
    </p:spTree>
    <p:extLst>
      <p:ext uri="{BB962C8B-B14F-4D97-AF65-F5344CB8AC3E}">
        <p14:creationId xmlns:p14="http://schemas.microsoft.com/office/powerpoint/2010/main" val="361308049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the beginning, there was the Benz Patent Motor Car. </a:t>
            </a:r>
          </a:p>
          <a:p>
            <a:endParaRPr lang="en-US" dirty="0"/>
          </a:p>
          <a:p>
            <a:r>
              <a:rPr lang="en-US" dirty="0"/>
              <a:t>Early days, everything was bespoke. Any parts not created by the manufacturer directly probably weren’t being used elsewhere</a:t>
            </a:r>
          </a:p>
        </p:txBody>
      </p:sp>
      <p:sp>
        <p:nvSpPr>
          <p:cNvPr id="4" name="Slide Number Placeholder 3"/>
          <p:cNvSpPr>
            <a:spLocks noGrp="1"/>
          </p:cNvSpPr>
          <p:nvPr>
            <p:ph type="sldNum" sz="quarter" idx="5"/>
          </p:nvPr>
        </p:nvSpPr>
        <p:spPr/>
        <p:txBody>
          <a:bodyPr/>
          <a:lstStyle/>
          <a:p>
            <a:fld id="{35AA949B-E09B-42C1-B2F1-484A1DD154E7}" type="slidenum">
              <a:rPr lang="en-US" smtClean="0"/>
              <a:t>6</a:t>
            </a:fld>
            <a:endParaRPr lang="en-US"/>
          </a:p>
        </p:txBody>
      </p:sp>
    </p:spTree>
    <p:extLst>
      <p:ext uri="{BB962C8B-B14F-4D97-AF65-F5344CB8AC3E}">
        <p14:creationId xmlns:p14="http://schemas.microsoft.com/office/powerpoint/2010/main" val="389375736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Ford forever changes auto manufacturing by introduce the production line, allowing for the rapid creation and iteration of the automobile.</a:t>
            </a:r>
          </a:p>
          <a:p>
            <a:endParaRPr lang="en-US" dirty="0"/>
          </a:p>
          <a:p>
            <a:r>
              <a:rPr lang="en-US" dirty="0"/>
              <a:t>Faster iteration resulted in spending less time R&amp;D on common components, once it had been tested and tried through a large enough number of uses, engineers felt comfortable take parts “off the shelf”</a:t>
            </a:r>
          </a:p>
          <a:p>
            <a:endParaRPr lang="en-US" dirty="0"/>
          </a:p>
        </p:txBody>
      </p:sp>
      <p:sp>
        <p:nvSpPr>
          <p:cNvPr id="4" name="Slide Number Placeholder 3"/>
          <p:cNvSpPr>
            <a:spLocks noGrp="1"/>
          </p:cNvSpPr>
          <p:nvPr>
            <p:ph type="sldNum" sz="quarter" idx="5"/>
          </p:nvPr>
        </p:nvSpPr>
        <p:spPr/>
        <p:txBody>
          <a:bodyPr/>
          <a:lstStyle/>
          <a:p>
            <a:fld id="{35AA949B-E09B-42C1-B2F1-484A1DD154E7}" type="slidenum">
              <a:rPr lang="en-US" smtClean="0"/>
              <a:t>7</a:t>
            </a:fld>
            <a:endParaRPr lang="en-US"/>
          </a:p>
        </p:txBody>
      </p:sp>
    </p:spTree>
    <p:extLst>
      <p:ext uri="{BB962C8B-B14F-4D97-AF65-F5344CB8AC3E}">
        <p14:creationId xmlns:p14="http://schemas.microsoft.com/office/powerpoint/2010/main" val="10376936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8</a:t>
            </a:fld>
            <a:endParaRPr lang="en-US"/>
          </a:p>
        </p:txBody>
      </p:sp>
    </p:spTree>
    <p:extLst>
      <p:ext uri="{BB962C8B-B14F-4D97-AF65-F5344CB8AC3E}">
        <p14:creationId xmlns:p14="http://schemas.microsoft.com/office/powerpoint/2010/main" val="22401235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9</a:t>
            </a:fld>
            <a:endParaRPr lang="en-US"/>
          </a:p>
        </p:txBody>
      </p:sp>
    </p:spTree>
    <p:extLst>
      <p:ext uri="{BB962C8B-B14F-4D97-AF65-F5344CB8AC3E}">
        <p14:creationId xmlns:p14="http://schemas.microsoft.com/office/powerpoint/2010/main" val="2374451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10</a:t>
            </a:fld>
            <a:endParaRPr lang="en-US"/>
          </a:p>
        </p:txBody>
      </p:sp>
    </p:spTree>
    <p:extLst>
      <p:ext uri="{BB962C8B-B14F-4D97-AF65-F5344CB8AC3E}">
        <p14:creationId xmlns:p14="http://schemas.microsoft.com/office/powerpoint/2010/main" val="41226623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It was easy for manufacturers to continue to rely on common designs and components for less superficial parts of the cars. They focused on what they wanted THAT car to be in the market. </a:t>
            </a:r>
          </a:p>
          <a:p>
            <a:endParaRPr lang="en-US" dirty="0"/>
          </a:p>
          <a:p>
            <a:r>
              <a:rPr lang="en-US" dirty="0"/>
              <a:t>Twinning starts to become common, the reuse of nearly the entire car. This would occur across models under the same manufacturer  (Toyota </a:t>
            </a:r>
            <a:r>
              <a:rPr lang="en-US" dirty="0" err="1"/>
              <a:t>Tercel</a:t>
            </a:r>
            <a:r>
              <a:rPr lang="en-US" dirty="0"/>
              <a:t> and Pinto-thing). Sometimes even across brands  (Toyota and </a:t>
            </a:r>
            <a:r>
              <a:rPr lang="en-US" dirty="0" err="1"/>
              <a:t>lexus</a:t>
            </a:r>
            <a:r>
              <a:rPr lang="en-US" dirty="0"/>
              <a:t>) and corporations (Toyota and Subaru).</a:t>
            </a:r>
          </a:p>
          <a:p>
            <a:endParaRPr lang="en-US" dirty="0"/>
          </a:p>
          <a:p>
            <a:r>
              <a:rPr lang="en-US" dirty="0"/>
              <a:t>Emails, then </a:t>
            </a:r>
          </a:p>
        </p:txBody>
      </p:sp>
      <p:sp>
        <p:nvSpPr>
          <p:cNvPr id="4" name="Slide Number Placeholder 3"/>
          <p:cNvSpPr>
            <a:spLocks noGrp="1"/>
          </p:cNvSpPr>
          <p:nvPr>
            <p:ph type="sldNum" sz="quarter" idx="5"/>
          </p:nvPr>
        </p:nvSpPr>
        <p:spPr/>
        <p:txBody>
          <a:bodyPr/>
          <a:lstStyle/>
          <a:p>
            <a:fld id="{35AA949B-E09B-42C1-B2F1-484A1DD154E7}" type="slidenum">
              <a:rPr lang="en-US" smtClean="0"/>
              <a:t>11</a:t>
            </a:fld>
            <a:endParaRPr lang="en-US"/>
          </a:p>
        </p:txBody>
      </p:sp>
    </p:spTree>
    <p:extLst>
      <p:ext uri="{BB962C8B-B14F-4D97-AF65-F5344CB8AC3E}">
        <p14:creationId xmlns:p14="http://schemas.microsoft.com/office/powerpoint/2010/main" val="114769813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cutting R&amp;D costs to only superficial components (styling and interior) we see a highly specialized industry right now.</a:t>
            </a:r>
          </a:p>
          <a:p>
            <a:endParaRPr lang="en-US" dirty="0"/>
          </a:p>
          <a:p>
            <a:r>
              <a:rPr lang="en-US" dirty="0"/>
              <a:t>GMC Canyon and Chevy Colorado. Nearly identical.</a:t>
            </a:r>
          </a:p>
          <a:p>
            <a:endParaRPr lang="en-US" dirty="0"/>
          </a:p>
        </p:txBody>
      </p:sp>
      <p:sp>
        <p:nvSpPr>
          <p:cNvPr id="4" name="Slide Number Placeholder 3"/>
          <p:cNvSpPr>
            <a:spLocks noGrp="1"/>
          </p:cNvSpPr>
          <p:nvPr>
            <p:ph type="sldNum" sz="quarter" idx="5"/>
          </p:nvPr>
        </p:nvSpPr>
        <p:spPr/>
        <p:txBody>
          <a:bodyPr/>
          <a:lstStyle/>
          <a:p>
            <a:fld id="{35AA949B-E09B-42C1-B2F1-484A1DD154E7}" type="slidenum">
              <a:rPr lang="en-US" smtClean="0"/>
              <a:t>12</a:t>
            </a:fld>
            <a:endParaRPr lang="en-US"/>
          </a:p>
        </p:txBody>
      </p:sp>
    </p:spTree>
    <p:extLst>
      <p:ext uri="{BB962C8B-B14F-4D97-AF65-F5344CB8AC3E}">
        <p14:creationId xmlns:p14="http://schemas.microsoft.com/office/powerpoint/2010/main" val="17954463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 standard web application architecture is the Chevy Colorado of software systems. Everyone’s got one, they don’t vary too much. Container or AMI is your web tier, </a:t>
            </a:r>
            <a:r>
              <a:rPr lang="en-US" dirty="0" err="1"/>
              <a:t>db</a:t>
            </a:r>
            <a:r>
              <a:rPr lang="en-US" dirty="0"/>
              <a:t> is a service, </a:t>
            </a:r>
            <a:r>
              <a:rPr lang="en-US" dirty="0" err="1"/>
              <a:t>sqs</a:t>
            </a:r>
            <a:r>
              <a:rPr lang="en-US" dirty="0"/>
              <a:t> (pub sub) is a service, email is a service, everything is a service. Container/web server is your engine, transmission is your database. Email is your wheels, scalability is </a:t>
            </a:r>
            <a:r>
              <a:rPr lang="en-US"/>
              <a:t>your frame.</a:t>
            </a:r>
          </a:p>
        </p:txBody>
      </p:sp>
      <p:sp>
        <p:nvSpPr>
          <p:cNvPr id="4" name="Slide Number Placeholder 3"/>
          <p:cNvSpPr>
            <a:spLocks noGrp="1"/>
          </p:cNvSpPr>
          <p:nvPr>
            <p:ph type="sldNum" sz="quarter" idx="5"/>
          </p:nvPr>
        </p:nvSpPr>
        <p:spPr/>
        <p:txBody>
          <a:bodyPr/>
          <a:lstStyle/>
          <a:p>
            <a:fld id="{35AA949B-E09B-42C1-B2F1-484A1DD154E7}" type="slidenum">
              <a:rPr lang="en-US" smtClean="0"/>
              <a:t>16</a:t>
            </a:fld>
            <a:endParaRPr lang="en-US"/>
          </a:p>
        </p:txBody>
      </p:sp>
    </p:spTree>
    <p:extLst>
      <p:ext uri="{BB962C8B-B14F-4D97-AF65-F5344CB8AC3E}">
        <p14:creationId xmlns:p14="http://schemas.microsoft.com/office/powerpoint/2010/main" val="365439476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F5331C-008F-4839-820C-AA61BB0A288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CA921BC0-BB15-41E4-A06A-8A9BB02BEF3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31DD5201-315C-4540-A917-1345E333787F}"/>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E737F498-EBF8-4209-9DA3-2A7D4BB68C0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B6C9BAE-0FDA-4E19-8F82-1AACDA265CC9}"/>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2834880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3529FA-6503-41DE-9B25-6E2AE98CA4C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8EAF283-4B75-4835-A80C-E299F9490FA6}"/>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7457344-4AD6-47F6-8EF3-77553957D686}"/>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A32660DB-A701-4A53-A4CF-EF99A65E558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F1CA26-CF64-4F15-9849-7D414CCB362B}"/>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7410546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83A9CAB-005D-425C-ACA0-36D009260DB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725ABC9-094C-4D91-825F-9643012183C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849A80C-1232-443D-92F9-14A275911EB1}"/>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DE56C49A-C842-46F6-9844-CC3907B0441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CF0129F-FA95-4826-A8CC-D70A9549E508}"/>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943797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39E19D-99CC-4510-8587-FCA848F26B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E2057F31-D414-4AC6-A869-45288CAA9A1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79981F-4189-43EF-9F61-DB34F3BE1801}"/>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BEFE8758-D091-470C-B294-A1CC3A2AC7B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A089E03-DF60-40D9-B2EB-53D0D6D62EF8}"/>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6276974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3F21C-7D59-438F-ADB9-16EBBC20B23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2BC94E6-9DC6-4D44-A467-E7AC6AA2337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A562DC2-9204-49FB-9975-E3BE75D2A847}"/>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7F0D52F9-D644-47AD-8776-09559654F87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D990FB-DE2D-4459-BB06-F359D526EB83}"/>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40994967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7EF41-1C19-41FA-B994-2F96C6EF42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A62397B-9B49-4ADB-8259-713424BD951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B9D64877-242A-4977-AED6-88687F80213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4F48A43-317A-4215-B60B-32340360568A}"/>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6" name="Footer Placeholder 5">
            <a:extLst>
              <a:ext uri="{FF2B5EF4-FFF2-40B4-BE49-F238E27FC236}">
                <a16:creationId xmlns:a16="http://schemas.microsoft.com/office/drawing/2014/main" id="{559E92CB-C9CF-4E94-B395-323AF9D433C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41337F-77F3-491A-92CA-0B0606E0323E}"/>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7401394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B2173-1B24-4B71-9DA6-C4141DD4AD2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CC1FFB96-ECD2-4D56-AF06-907B735C42D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0B4F7E-9772-4838-B6F3-F0E1D0415D9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10D8019-6C5F-43D1-81B5-01214306418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F7FE421-6755-4ABF-AE5E-6D5854C31AC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4CB014E-3B53-4E0B-A999-CCB3EEBBC10D}"/>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8" name="Footer Placeholder 7">
            <a:extLst>
              <a:ext uri="{FF2B5EF4-FFF2-40B4-BE49-F238E27FC236}">
                <a16:creationId xmlns:a16="http://schemas.microsoft.com/office/drawing/2014/main" id="{A24E0144-56F1-46BA-A3C4-956CC021108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FEDCB0E-FB60-426E-8FBE-210FB90E1AD0}"/>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3309202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639869-2A7A-45AA-A9F0-88F91E12CBEF}"/>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7B9D839-2603-4D9E-BCB3-05BDE3A84A7F}"/>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4" name="Footer Placeholder 3">
            <a:extLst>
              <a:ext uri="{FF2B5EF4-FFF2-40B4-BE49-F238E27FC236}">
                <a16:creationId xmlns:a16="http://schemas.microsoft.com/office/drawing/2014/main" id="{14857C0E-816A-48B8-8F2B-8937DEA1C05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E90C98B-8831-4980-89EA-C416357B63E8}"/>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8031640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049DBB4-7CD6-4482-893D-D099194E3AB1}"/>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3" name="Footer Placeholder 2">
            <a:extLst>
              <a:ext uri="{FF2B5EF4-FFF2-40B4-BE49-F238E27FC236}">
                <a16:creationId xmlns:a16="http://schemas.microsoft.com/office/drawing/2014/main" id="{624D7E7A-F6D9-45F0-A918-2380881F34D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0CB0F318-D798-4BE1-BB7D-44DA64F3956E}"/>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50464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51DBD-9502-4803-BF42-40BF606E5FE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182BF03-CDBF-4106-9DC3-F53CA6974D3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EC50850-4D4D-4AD8-9BF3-26630A6452A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4C0F6C09-E771-4C27-9764-4B4451172525}"/>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6" name="Footer Placeholder 5">
            <a:extLst>
              <a:ext uri="{FF2B5EF4-FFF2-40B4-BE49-F238E27FC236}">
                <a16:creationId xmlns:a16="http://schemas.microsoft.com/office/drawing/2014/main" id="{4E9309D8-DA75-4E75-95D7-AB27A155FA2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C9545FD-6CFD-42B5-A024-2E3E6543C285}"/>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33156398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1817C-6CFE-4D13-8166-92B6C38B28D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3053004-6DCB-4CD9-94B1-632B71A1DDD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5672D3B-4F2F-4FA6-BF0A-85735116A22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FF88028-9EC0-45D7-827E-1750154383B5}"/>
              </a:ext>
            </a:extLst>
          </p:cNvPr>
          <p:cNvSpPr>
            <a:spLocks noGrp="1"/>
          </p:cNvSpPr>
          <p:nvPr>
            <p:ph type="dt" sz="half" idx="10"/>
          </p:nvPr>
        </p:nvSpPr>
        <p:spPr/>
        <p:txBody>
          <a:bodyPr/>
          <a:lstStyle/>
          <a:p>
            <a:fld id="{9D255C1B-6C0C-45F4-92B2-C536F8C7E085}" type="datetimeFigureOut">
              <a:rPr lang="en-US" smtClean="0"/>
              <a:t>6/17/2019</a:t>
            </a:fld>
            <a:endParaRPr lang="en-US"/>
          </a:p>
        </p:txBody>
      </p:sp>
      <p:sp>
        <p:nvSpPr>
          <p:cNvPr id="6" name="Footer Placeholder 5">
            <a:extLst>
              <a:ext uri="{FF2B5EF4-FFF2-40B4-BE49-F238E27FC236}">
                <a16:creationId xmlns:a16="http://schemas.microsoft.com/office/drawing/2014/main" id="{54457405-E054-439E-9CD0-E224B65A60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2479BA3-165E-4004-B41E-7DA6052C9009}"/>
              </a:ext>
            </a:extLst>
          </p:cNvPr>
          <p:cNvSpPr>
            <a:spLocks noGrp="1"/>
          </p:cNvSpPr>
          <p:nvPr>
            <p:ph type="sldNum" sz="quarter" idx="12"/>
          </p:nvPr>
        </p:nvSpPr>
        <p:spPr/>
        <p:txBody>
          <a:bodyPr/>
          <a:lstStyle/>
          <a:p>
            <a:fld id="{E499922F-42B8-4CE8-AD66-3288033825F7}" type="slidenum">
              <a:rPr lang="en-US" smtClean="0"/>
              <a:t>‹#›</a:t>
            </a:fld>
            <a:endParaRPr lang="en-US"/>
          </a:p>
        </p:txBody>
      </p:sp>
    </p:spTree>
    <p:extLst>
      <p:ext uri="{BB962C8B-B14F-4D97-AF65-F5344CB8AC3E}">
        <p14:creationId xmlns:p14="http://schemas.microsoft.com/office/powerpoint/2010/main" val="270086503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1616DEB-8BF3-440D-B02E-BAB5DB88F72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BB50C43-E5F2-4663-AF53-B7897DC9B0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83D45FB-A281-45BB-B064-DA48B82F643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D255C1B-6C0C-45F4-92B2-C536F8C7E085}" type="datetimeFigureOut">
              <a:rPr lang="en-US" smtClean="0"/>
              <a:t>6/17/2019</a:t>
            </a:fld>
            <a:endParaRPr lang="en-US"/>
          </a:p>
        </p:txBody>
      </p:sp>
      <p:sp>
        <p:nvSpPr>
          <p:cNvPr id="5" name="Footer Placeholder 4">
            <a:extLst>
              <a:ext uri="{FF2B5EF4-FFF2-40B4-BE49-F238E27FC236}">
                <a16:creationId xmlns:a16="http://schemas.microsoft.com/office/drawing/2014/main" id="{3E9FC1E2-5031-48A2-8FA9-0ACADCE1346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10959193-1414-4024-B9EC-DE5D7A0DE72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499922F-42B8-4CE8-AD66-3288033825F7}" type="slidenum">
              <a:rPr lang="en-US" smtClean="0"/>
              <a:t>‹#›</a:t>
            </a:fld>
            <a:endParaRPr lang="en-US"/>
          </a:p>
        </p:txBody>
      </p:sp>
    </p:spTree>
    <p:extLst>
      <p:ext uri="{BB962C8B-B14F-4D97-AF65-F5344CB8AC3E}">
        <p14:creationId xmlns:p14="http://schemas.microsoft.com/office/powerpoint/2010/main" val="796046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8.jp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D5ACEB-1510-4497-878D-5C633F9DF5B2}"/>
              </a:ext>
            </a:extLst>
          </p:cNvPr>
          <p:cNvSpPr>
            <a:spLocks noGrp="1"/>
          </p:cNvSpPr>
          <p:nvPr>
            <p:ph type="ctrTitle"/>
          </p:nvPr>
        </p:nvSpPr>
        <p:spPr/>
        <p:txBody>
          <a:bodyPr/>
          <a:lstStyle/>
          <a:p>
            <a:r>
              <a:rPr lang="en-US" dirty="0"/>
              <a:t>AWS Serverless</a:t>
            </a:r>
          </a:p>
        </p:txBody>
      </p:sp>
      <p:sp>
        <p:nvSpPr>
          <p:cNvPr id="3" name="Subtitle 2">
            <a:extLst>
              <a:ext uri="{FF2B5EF4-FFF2-40B4-BE49-F238E27FC236}">
                <a16:creationId xmlns:a16="http://schemas.microsoft.com/office/drawing/2014/main" id="{EE903EB3-0334-43F9-ADF4-207BBB54F0BA}"/>
              </a:ext>
            </a:extLst>
          </p:cNvPr>
          <p:cNvSpPr>
            <a:spLocks noGrp="1"/>
          </p:cNvSpPr>
          <p:nvPr>
            <p:ph type="subTitle" idx="1"/>
          </p:nvPr>
        </p:nvSpPr>
        <p:spPr/>
        <p:txBody>
          <a:bodyPr/>
          <a:lstStyle/>
          <a:p>
            <a:r>
              <a:rPr lang="en-US"/>
              <a:t>Rob Koch </a:t>
            </a:r>
            <a:r>
              <a:rPr lang="en-US" dirty="0"/>
              <a:t>and Matthew Bonig</a:t>
            </a:r>
          </a:p>
        </p:txBody>
      </p:sp>
    </p:spTree>
    <p:extLst>
      <p:ext uri="{BB962C8B-B14F-4D97-AF65-F5344CB8AC3E}">
        <p14:creationId xmlns:p14="http://schemas.microsoft.com/office/powerpoint/2010/main" val="16456533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p:txBody>
          <a:bodyPr/>
          <a:lstStyle/>
          <a:p>
            <a:r>
              <a:rPr lang="en-US" dirty="0"/>
              <a:t>Commoditize</a:t>
            </a:r>
          </a:p>
        </p:txBody>
      </p:sp>
      <p:pic>
        <p:nvPicPr>
          <p:cNvPr id="8" name="Content Placeholder 7" descr="A car parked in a parking lot&#10;&#10;Description automatically generated">
            <a:extLst>
              <a:ext uri="{FF2B5EF4-FFF2-40B4-BE49-F238E27FC236}">
                <a16:creationId xmlns:a16="http://schemas.microsoft.com/office/drawing/2014/main" id="{A6672613-C53A-4499-BAEB-543B11FBC12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059110" y="2062886"/>
            <a:ext cx="6132890" cy="3059258"/>
          </a:xfrm>
        </p:spPr>
      </p:pic>
      <p:pic>
        <p:nvPicPr>
          <p:cNvPr id="10" name="Picture 9" descr="A car parked in a field&#10;&#10;Description automatically generated">
            <a:extLst>
              <a:ext uri="{FF2B5EF4-FFF2-40B4-BE49-F238E27FC236}">
                <a16:creationId xmlns:a16="http://schemas.microsoft.com/office/drawing/2014/main" id="{D9D4DC82-44BA-494B-A41B-AF98032DADD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2062886"/>
            <a:ext cx="5992120" cy="3059258"/>
          </a:xfrm>
          <a:prstGeom prst="rect">
            <a:avLst/>
          </a:prstGeom>
        </p:spPr>
      </p:pic>
    </p:spTree>
    <p:extLst>
      <p:ext uri="{BB962C8B-B14F-4D97-AF65-F5344CB8AC3E}">
        <p14:creationId xmlns:p14="http://schemas.microsoft.com/office/powerpoint/2010/main" val="40822575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p:txBody>
          <a:bodyPr/>
          <a:lstStyle/>
          <a:p>
            <a:r>
              <a:rPr lang="en-US" dirty="0"/>
              <a:t>Commoditize</a:t>
            </a:r>
          </a:p>
        </p:txBody>
      </p:sp>
      <p:pic>
        <p:nvPicPr>
          <p:cNvPr id="8" name="Content Placeholder 7" descr="A small blue car&#10;&#10;Description automatically generated">
            <a:extLst>
              <a:ext uri="{FF2B5EF4-FFF2-40B4-BE49-F238E27FC236}">
                <a16:creationId xmlns:a16="http://schemas.microsoft.com/office/drawing/2014/main" id="{61F146DB-BAB9-4534-B826-EA309CD2354B}"/>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835921" y="1690688"/>
            <a:ext cx="5285366" cy="2906952"/>
          </a:xfrm>
        </p:spPr>
      </p:pic>
      <p:sp>
        <p:nvSpPr>
          <p:cNvPr id="10" name="AutoShape 2" descr="C:\Users\mboni\projects\aws-workflow-preso\presentation\assets\2019-colorado-z71-gba-colorizer.webp">
            <a:extLst>
              <a:ext uri="{FF2B5EF4-FFF2-40B4-BE49-F238E27FC236}">
                <a16:creationId xmlns:a16="http://schemas.microsoft.com/office/drawing/2014/main" id="{58ACA1AC-5116-43A5-AE47-8B5D44B55192}"/>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2052" name="Picture 4" descr="2018 Chevy Colorado Image">
            <a:extLst>
              <a:ext uri="{FF2B5EF4-FFF2-40B4-BE49-F238E27FC236}">
                <a16:creationId xmlns:a16="http://schemas.microsoft.com/office/drawing/2014/main" id="{01279C1D-7301-4259-8BB5-5B66AC6759B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70865" y="1372571"/>
            <a:ext cx="6987262" cy="380805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816474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55288B-DE66-4C99-922D-CC207F266DE8}"/>
              </a:ext>
            </a:extLst>
          </p:cNvPr>
          <p:cNvSpPr>
            <a:spLocks noGrp="1"/>
          </p:cNvSpPr>
          <p:nvPr>
            <p:ph type="title"/>
          </p:nvPr>
        </p:nvSpPr>
        <p:spPr/>
        <p:txBody>
          <a:bodyPr/>
          <a:lstStyle/>
          <a:p>
            <a:r>
              <a:rPr lang="en-US" dirty="0"/>
              <a:t>Specialization</a:t>
            </a:r>
          </a:p>
        </p:txBody>
      </p:sp>
      <p:graphicFrame>
        <p:nvGraphicFramePr>
          <p:cNvPr id="7" name="Table 6">
            <a:extLst>
              <a:ext uri="{FF2B5EF4-FFF2-40B4-BE49-F238E27FC236}">
                <a16:creationId xmlns:a16="http://schemas.microsoft.com/office/drawing/2014/main" id="{979A6F6B-2030-49CA-9900-7B2795B7ACAB}"/>
              </a:ext>
            </a:extLst>
          </p:cNvPr>
          <p:cNvGraphicFramePr>
            <a:graphicFrameLocks noGrp="1"/>
          </p:cNvGraphicFramePr>
          <p:nvPr>
            <p:extLst>
              <p:ext uri="{D42A27DB-BD31-4B8C-83A1-F6EECF244321}">
                <p14:modId xmlns:p14="http://schemas.microsoft.com/office/powerpoint/2010/main" val="3518730957"/>
              </p:ext>
            </p:extLst>
          </p:nvPr>
        </p:nvGraphicFramePr>
        <p:xfrm>
          <a:off x="412140" y="1455725"/>
          <a:ext cx="11367720" cy="2216505"/>
        </p:xfrm>
        <a:graphic>
          <a:graphicData uri="http://schemas.openxmlformats.org/drawingml/2006/table">
            <a:tbl>
              <a:tblPr>
                <a:tableStyleId>{5C22544A-7EE6-4342-B048-85BDC9FD1C3A}</a:tableStyleId>
              </a:tblPr>
              <a:tblGrid>
                <a:gridCol w="811980">
                  <a:extLst>
                    <a:ext uri="{9D8B030D-6E8A-4147-A177-3AD203B41FA5}">
                      <a16:colId xmlns:a16="http://schemas.microsoft.com/office/drawing/2014/main" val="431368618"/>
                    </a:ext>
                  </a:extLst>
                </a:gridCol>
                <a:gridCol w="811980">
                  <a:extLst>
                    <a:ext uri="{9D8B030D-6E8A-4147-A177-3AD203B41FA5}">
                      <a16:colId xmlns:a16="http://schemas.microsoft.com/office/drawing/2014/main" val="1802934311"/>
                    </a:ext>
                  </a:extLst>
                </a:gridCol>
                <a:gridCol w="811980">
                  <a:extLst>
                    <a:ext uri="{9D8B030D-6E8A-4147-A177-3AD203B41FA5}">
                      <a16:colId xmlns:a16="http://schemas.microsoft.com/office/drawing/2014/main" val="2314864523"/>
                    </a:ext>
                  </a:extLst>
                </a:gridCol>
                <a:gridCol w="811980">
                  <a:extLst>
                    <a:ext uri="{9D8B030D-6E8A-4147-A177-3AD203B41FA5}">
                      <a16:colId xmlns:a16="http://schemas.microsoft.com/office/drawing/2014/main" val="4026198398"/>
                    </a:ext>
                  </a:extLst>
                </a:gridCol>
                <a:gridCol w="811980">
                  <a:extLst>
                    <a:ext uri="{9D8B030D-6E8A-4147-A177-3AD203B41FA5}">
                      <a16:colId xmlns:a16="http://schemas.microsoft.com/office/drawing/2014/main" val="1261077781"/>
                    </a:ext>
                  </a:extLst>
                </a:gridCol>
                <a:gridCol w="811980">
                  <a:extLst>
                    <a:ext uri="{9D8B030D-6E8A-4147-A177-3AD203B41FA5}">
                      <a16:colId xmlns:a16="http://schemas.microsoft.com/office/drawing/2014/main" val="2391566863"/>
                    </a:ext>
                  </a:extLst>
                </a:gridCol>
                <a:gridCol w="811980">
                  <a:extLst>
                    <a:ext uri="{9D8B030D-6E8A-4147-A177-3AD203B41FA5}">
                      <a16:colId xmlns:a16="http://schemas.microsoft.com/office/drawing/2014/main" val="1836510808"/>
                    </a:ext>
                  </a:extLst>
                </a:gridCol>
                <a:gridCol w="811980">
                  <a:extLst>
                    <a:ext uri="{9D8B030D-6E8A-4147-A177-3AD203B41FA5}">
                      <a16:colId xmlns:a16="http://schemas.microsoft.com/office/drawing/2014/main" val="2308899368"/>
                    </a:ext>
                  </a:extLst>
                </a:gridCol>
                <a:gridCol w="811980">
                  <a:extLst>
                    <a:ext uri="{9D8B030D-6E8A-4147-A177-3AD203B41FA5}">
                      <a16:colId xmlns:a16="http://schemas.microsoft.com/office/drawing/2014/main" val="3375862413"/>
                    </a:ext>
                  </a:extLst>
                </a:gridCol>
                <a:gridCol w="811980">
                  <a:extLst>
                    <a:ext uri="{9D8B030D-6E8A-4147-A177-3AD203B41FA5}">
                      <a16:colId xmlns:a16="http://schemas.microsoft.com/office/drawing/2014/main" val="1403716246"/>
                    </a:ext>
                  </a:extLst>
                </a:gridCol>
                <a:gridCol w="811980">
                  <a:extLst>
                    <a:ext uri="{9D8B030D-6E8A-4147-A177-3AD203B41FA5}">
                      <a16:colId xmlns:a16="http://schemas.microsoft.com/office/drawing/2014/main" val="960453581"/>
                    </a:ext>
                  </a:extLst>
                </a:gridCol>
                <a:gridCol w="811980">
                  <a:extLst>
                    <a:ext uri="{9D8B030D-6E8A-4147-A177-3AD203B41FA5}">
                      <a16:colId xmlns:a16="http://schemas.microsoft.com/office/drawing/2014/main" val="3285540985"/>
                    </a:ext>
                  </a:extLst>
                </a:gridCol>
                <a:gridCol w="811980">
                  <a:extLst>
                    <a:ext uri="{9D8B030D-6E8A-4147-A177-3AD203B41FA5}">
                      <a16:colId xmlns:a16="http://schemas.microsoft.com/office/drawing/2014/main" val="2391690868"/>
                    </a:ext>
                  </a:extLst>
                </a:gridCol>
                <a:gridCol w="811980">
                  <a:extLst>
                    <a:ext uri="{9D8B030D-6E8A-4147-A177-3AD203B41FA5}">
                      <a16:colId xmlns:a16="http://schemas.microsoft.com/office/drawing/2014/main" val="1386776750"/>
                    </a:ext>
                  </a:extLst>
                </a:gridCol>
              </a:tblGrid>
              <a:tr h="439638">
                <a:tc gridSpan="14">
                  <a:txBody>
                    <a:bodyPr/>
                    <a:lstStyle/>
                    <a:p>
                      <a:pPr algn="ctr" fontAlgn="ctr"/>
                      <a:r>
                        <a:rPr lang="en-US" sz="1800" u="none" strike="noStrike" dirty="0">
                          <a:effectLst/>
                        </a:rPr>
                        <a:t>Chevrolet Colorado Sales Numbers</a:t>
                      </a:r>
                      <a:endParaRPr lang="en-US" sz="1800" b="1" i="0" u="none" strike="noStrike" dirty="0">
                        <a:solidFill>
                          <a:srgbClr val="444444"/>
                        </a:solidFill>
                        <a:effectLst/>
                        <a:latin typeface="Arial" panose="020B0604020202020204" pitchFamily="34" charset="0"/>
                      </a:endParaRPr>
                    </a:p>
                  </a:txBody>
                  <a:tcPr marL="100371" marR="100371" marT="50185" marB="5018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3356272787"/>
                  </a:ext>
                </a:extLst>
              </a:tr>
              <a:tr h="439638">
                <a:tc gridSpan="14">
                  <a:txBody>
                    <a:bodyPr/>
                    <a:lstStyle/>
                    <a:p>
                      <a:pPr algn="ctr" fontAlgn="ctr"/>
                      <a:r>
                        <a:rPr lang="en-US" sz="1800" u="none" strike="noStrike">
                          <a:effectLst/>
                        </a:rPr>
                        <a:t>Sales Results - USA - Colorado</a:t>
                      </a:r>
                      <a:endParaRPr lang="en-US" sz="1800" b="1" i="0" u="none" strike="noStrike">
                        <a:solidFill>
                          <a:srgbClr val="444444"/>
                        </a:solidFill>
                        <a:effectLst/>
                        <a:latin typeface="Arial" panose="020B0604020202020204" pitchFamily="34" charset="0"/>
                      </a:endParaRPr>
                    </a:p>
                  </a:txBody>
                  <a:tcPr marL="100371" marR="100371" marT="50185" marB="5018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247331029"/>
                  </a:ext>
                </a:extLst>
              </a:tr>
              <a:tr h="337479">
                <a:tc>
                  <a:txBody>
                    <a:bodyPr/>
                    <a:lstStyle/>
                    <a:p>
                      <a:pPr algn="ctr" fontAlgn="ctr"/>
                      <a:r>
                        <a:rPr lang="en-US" sz="1800" u="none" strike="noStrike">
                          <a:effectLst/>
                        </a:rPr>
                        <a:t>Year</a:t>
                      </a:r>
                      <a:endParaRPr lang="en-US" sz="1800" b="1" i="0" u="none" strike="noStrike">
                        <a:solidFill>
                          <a:srgbClr val="3D3D3D"/>
                        </a:solidFill>
                        <a:effectLst/>
                        <a:latin typeface="Inherit"/>
                      </a:endParaRPr>
                    </a:p>
                  </a:txBody>
                  <a:tcPr marL="12687" marR="12687" marT="12687" marB="0" anchor="ctr"/>
                </a:tc>
                <a:tc>
                  <a:txBody>
                    <a:bodyPr/>
                    <a:lstStyle/>
                    <a:p>
                      <a:pPr algn="ctr" fontAlgn="ctr"/>
                      <a:r>
                        <a:rPr lang="en-US" sz="1800" u="none" strike="noStrike">
                          <a:effectLst/>
                        </a:rPr>
                        <a:t>Jan</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Feb</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Mar</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Apr</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May</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Jun</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Jul</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Aug</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Sep</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Oct</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Nov</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Dec</a:t>
                      </a:r>
                      <a:endParaRPr lang="en-US" sz="1800" b="1" i="0" u="none" strike="noStrike">
                        <a:solidFill>
                          <a:srgbClr val="3D3D3D"/>
                        </a:solidFill>
                        <a:effectLst/>
                        <a:latin typeface="Arial" panose="020B0604020202020204" pitchFamily="34" charset="0"/>
                      </a:endParaRPr>
                    </a:p>
                  </a:txBody>
                  <a:tcPr marL="12687" marR="12687" marT="12687" marB="0" anchor="ctr"/>
                </a:tc>
                <a:tc>
                  <a:txBody>
                    <a:bodyPr/>
                    <a:lstStyle/>
                    <a:p>
                      <a:pPr algn="ctr" fontAlgn="ctr"/>
                      <a:r>
                        <a:rPr lang="en-US" sz="1800" u="none" strike="noStrike">
                          <a:effectLst/>
                        </a:rPr>
                        <a:t>Total</a:t>
                      </a:r>
                      <a:endParaRPr lang="en-US" sz="1800" b="1" i="0" u="none" strike="noStrike">
                        <a:solidFill>
                          <a:srgbClr val="3D3D3D"/>
                        </a:solidFill>
                        <a:effectLst/>
                        <a:latin typeface="Inherit"/>
                      </a:endParaRPr>
                    </a:p>
                  </a:txBody>
                  <a:tcPr marL="12687" marR="12687" marT="12687" marB="0" anchor="ctr"/>
                </a:tc>
                <a:extLst>
                  <a:ext uri="{0D108BD9-81ED-4DB2-BD59-A6C34878D82A}">
                    <a16:rowId xmlns:a16="http://schemas.microsoft.com/office/drawing/2014/main" val="3420307373"/>
                  </a:ext>
                </a:extLst>
              </a:tr>
              <a:tr h="337479">
                <a:tc>
                  <a:txBody>
                    <a:bodyPr/>
                    <a:lstStyle/>
                    <a:p>
                      <a:pPr algn="r" fontAlgn="t"/>
                      <a:r>
                        <a:rPr lang="en-US" sz="1800" u="none" strike="noStrike">
                          <a:effectLst/>
                        </a:rPr>
                        <a:t>2019</a:t>
                      </a:r>
                      <a:endParaRPr lang="en-US" sz="1800" b="1" i="0" u="none" strike="noStrike">
                        <a:solidFill>
                          <a:srgbClr val="3D3D3D"/>
                        </a:solidFill>
                        <a:effectLst/>
                        <a:latin typeface="Inherit"/>
                      </a:endParaRPr>
                    </a:p>
                  </a:txBody>
                  <a:tcPr marL="12687" marR="12687" marT="12687" marB="0"/>
                </a:tc>
                <a:tc>
                  <a:txBody>
                    <a:bodyPr/>
                    <a:lstStyle/>
                    <a:p>
                      <a:pPr algn="r" fontAlgn="t"/>
                      <a:r>
                        <a:rPr lang="en-US" sz="1800" u="none" strike="noStrike">
                          <a:effectLst/>
                        </a:rPr>
                        <a:t>11,165</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11,165</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11,165</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dirty="0">
                          <a:effectLst/>
                        </a:rPr>
                        <a:t> </a:t>
                      </a:r>
                      <a:endParaRPr lang="en-US" sz="1800" b="0" i="0" u="none" strike="noStrike" dirty="0">
                        <a:solidFill>
                          <a:srgbClr val="3D3D3D"/>
                        </a:solidFill>
                        <a:effectLst/>
                        <a:latin typeface="Arial" panose="020B0604020202020204" pitchFamily="34" charset="0"/>
                      </a:endParaRPr>
                    </a:p>
                  </a:txBody>
                  <a:tcPr marL="12687" marR="12687" marT="12687"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33,494</a:t>
                      </a:r>
                      <a:endParaRPr lang="en-US" sz="1800" b="1" i="0" u="none" strike="noStrike">
                        <a:solidFill>
                          <a:srgbClr val="3D3D3D"/>
                        </a:solidFill>
                        <a:effectLst/>
                        <a:latin typeface="Inherit"/>
                      </a:endParaRPr>
                    </a:p>
                  </a:txBody>
                  <a:tcPr marL="12687" marR="12687" marT="12687" marB="0"/>
                </a:tc>
                <a:extLst>
                  <a:ext uri="{0D108BD9-81ED-4DB2-BD59-A6C34878D82A}">
                    <a16:rowId xmlns:a16="http://schemas.microsoft.com/office/drawing/2014/main" val="126182344"/>
                  </a:ext>
                </a:extLst>
              </a:tr>
              <a:tr h="662271">
                <a:tc>
                  <a:txBody>
                    <a:bodyPr/>
                    <a:lstStyle/>
                    <a:p>
                      <a:pPr algn="r" fontAlgn="t"/>
                      <a:r>
                        <a:rPr lang="en-US" sz="1800" u="none" strike="noStrike">
                          <a:effectLst/>
                        </a:rPr>
                        <a:t>2018</a:t>
                      </a:r>
                      <a:endParaRPr lang="en-US" sz="1800" b="1" i="0" u="none" strike="noStrike">
                        <a:solidFill>
                          <a:srgbClr val="3D3D3D"/>
                        </a:solidFill>
                        <a:effectLst/>
                        <a:latin typeface="Inherit"/>
                      </a:endParaRPr>
                    </a:p>
                  </a:txBody>
                  <a:tcPr marL="12687" marR="12687" marT="12687" marB="0"/>
                </a:tc>
                <a:tc>
                  <a:txBody>
                    <a:bodyPr/>
                    <a:lstStyle/>
                    <a:p>
                      <a:pPr algn="r" fontAlgn="t"/>
                      <a:r>
                        <a:rPr lang="en-US" sz="1800" u="none" strike="noStrike">
                          <a:effectLst/>
                        </a:rPr>
                        <a:t>8,011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8,050</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12,798</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13,672</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13,672</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13,672</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11,654</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11,654</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11,654</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10,001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10,001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u="none" strike="noStrike">
                          <a:effectLst/>
                        </a:rPr>
                        <a:t>10,001</a:t>
                      </a:r>
                      <a:endParaRPr lang="en-US" sz="1800" b="0" i="0" u="none" strike="noStrike">
                        <a:solidFill>
                          <a:srgbClr val="3D3D3D"/>
                        </a:solidFill>
                        <a:effectLst/>
                        <a:latin typeface="Arial" panose="020B0604020202020204" pitchFamily="34" charset="0"/>
                      </a:endParaRPr>
                    </a:p>
                  </a:txBody>
                  <a:tcPr marL="12687" marR="12687" marT="12687" marB="0"/>
                </a:tc>
                <a:tc>
                  <a:txBody>
                    <a:bodyPr/>
                    <a:lstStyle/>
                    <a:p>
                      <a:pPr algn="r" fontAlgn="t"/>
                      <a:r>
                        <a:rPr lang="en-US" sz="1800" b="1" u="none" strike="noStrike" dirty="0">
                          <a:effectLst/>
                        </a:rPr>
                        <a:t>134,842</a:t>
                      </a:r>
                      <a:endParaRPr lang="en-US" sz="1800" b="1" i="0" u="none" strike="noStrike" dirty="0">
                        <a:solidFill>
                          <a:srgbClr val="3D3D3D"/>
                        </a:solidFill>
                        <a:effectLst/>
                        <a:latin typeface="Inherit"/>
                      </a:endParaRPr>
                    </a:p>
                  </a:txBody>
                  <a:tcPr marL="12687" marR="12687" marT="12687" marB="0"/>
                </a:tc>
                <a:extLst>
                  <a:ext uri="{0D108BD9-81ED-4DB2-BD59-A6C34878D82A}">
                    <a16:rowId xmlns:a16="http://schemas.microsoft.com/office/drawing/2014/main" val="3252986364"/>
                  </a:ext>
                </a:extLst>
              </a:tr>
            </a:tbl>
          </a:graphicData>
        </a:graphic>
      </p:graphicFrame>
      <p:graphicFrame>
        <p:nvGraphicFramePr>
          <p:cNvPr id="8" name="Table 7">
            <a:extLst>
              <a:ext uri="{FF2B5EF4-FFF2-40B4-BE49-F238E27FC236}">
                <a16:creationId xmlns:a16="http://schemas.microsoft.com/office/drawing/2014/main" id="{6B0DBF5A-A026-4435-847D-68C2785EF08A}"/>
              </a:ext>
            </a:extLst>
          </p:cNvPr>
          <p:cNvGraphicFramePr>
            <a:graphicFrameLocks noGrp="1"/>
          </p:cNvGraphicFramePr>
          <p:nvPr>
            <p:extLst>
              <p:ext uri="{D42A27DB-BD31-4B8C-83A1-F6EECF244321}">
                <p14:modId xmlns:p14="http://schemas.microsoft.com/office/powerpoint/2010/main" val="3053939555"/>
              </p:ext>
            </p:extLst>
          </p:nvPr>
        </p:nvGraphicFramePr>
        <p:xfrm>
          <a:off x="412139" y="4023512"/>
          <a:ext cx="11363422" cy="1675595"/>
        </p:xfrm>
        <a:graphic>
          <a:graphicData uri="http://schemas.openxmlformats.org/drawingml/2006/table">
            <a:tbl>
              <a:tblPr>
                <a:tableStyleId>{5C22544A-7EE6-4342-B048-85BDC9FD1C3A}</a:tableStyleId>
              </a:tblPr>
              <a:tblGrid>
                <a:gridCol w="811673">
                  <a:extLst>
                    <a:ext uri="{9D8B030D-6E8A-4147-A177-3AD203B41FA5}">
                      <a16:colId xmlns:a16="http://schemas.microsoft.com/office/drawing/2014/main" val="2252417234"/>
                    </a:ext>
                  </a:extLst>
                </a:gridCol>
                <a:gridCol w="811673">
                  <a:extLst>
                    <a:ext uri="{9D8B030D-6E8A-4147-A177-3AD203B41FA5}">
                      <a16:colId xmlns:a16="http://schemas.microsoft.com/office/drawing/2014/main" val="4235761659"/>
                    </a:ext>
                  </a:extLst>
                </a:gridCol>
                <a:gridCol w="811673">
                  <a:extLst>
                    <a:ext uri="{9D8B030D-6E8A-4147-A177-3AD203B41FA5}">
                      <a16:colId xmlns:a16="http://schemas.microsoft.com/office/drawing/2014/main" val="1182303076"/>
                    </a:ext>
                  </a:extLst>
                </a:gridCol>
                <a:gridCol w="811673">
                  <a:extLst>
                    <a:ext uri="{9D8B030D-6E8A-4147-A177-3AD203B41FA5}">
                      <a16:colId xmlns:a16="http://schemas.microsoft.com/office/drawing/2014/main" val="2021777961"/>
                    </a:ext>
                  </a:extLst>
                </a:gridCol>
                <a:gridCol w="811673">
                  <a:extLst>
                    <a:ext uri="{9D8B030D-6E8A-4147-A177-3AD203B41FA5}">
                      <a16:colId xmlns:a16="http://schemas.microsoft.com/office/drawing/2014/main" val="3600402127"/>
                    </a:ext>
                  </a:extLst>
                </a:gridCol>
                <a:gridCol w="811673">
                  <a:extLst>
                    <a:ext uri="{9D8B030D-6E8A-4147-A177-3AD203B41FA5}">
                      <a16:colId xmlns:a16="http://schemas.microsoft.com/office/drawing/2014/main" val="151969725"/>
                    </a:ext>
                  </a:extLst>
                </a:gridCol>
                <a:gridCol w="811673">
                  <a:extLst>
                    <a:ext uri="{9D8B030D-6E8A-4147-A177-3AD203B41FA5}">
                      <a16:colId xmlns:a16="http://schemas.microsoft.com/office/drawing/2014/main" val="3959436492"/>
                    </a:ext>
                  </a:extLst>
                </a:gridCol>
                <a:gridCol w="811673">
                  <a:extLst>
                    <a:ext uri="{9D8B030D-6E8A-4147-A177-3AD203B41FA5}">
                      <a16:colId xmlns:a16="http://schemas.microsoft.com/office/drawing/2014/main" val="2044093822"/>
                    </a:ext>
                  </a:extLst>
                </a:gridCol>
                <a:gridCol w="811673">
                  <a:extLst>
                    <a:ext uri="{9D8B030D-6E8A-4147-A177-3AD203B41FA5}">
                      <a16:colId xmlns:a16="http://schemas.microsoft.com/office/drawing/2014/main" val="617293334"/>
                    </a:ext>
                  </a:extLst>
                </a:gridCol>
                <a:gridCol w="811673">
                  <a:extLst>
                    <a:ext uri="{9D8B030D-6E8A-4147-A177-3AD203B41FA5}">
                      <a16:colId xmlns:a16="http://schemas.microsoft.com/office/drawing/2014/main" val="725270324"/>
                    </a:ext>
                  </a:extLst>
                </a:gridCol>
                <a:gridCol w="811673">
                  <a:extLst>
                    <a:ext uri="{9D8B030D-6E8A-4147-A177-3AD203B41FA5}">
                      <a16:colId xmlns:a16="http://schemas.microsoft.com/office/drawing/2014/main" val="3491592335"/>
                    </a:ext>
                  </a:extLst>
                </a:gridCol>
                <a:gridCol w="811673">
                  <a:extLst>
                    <a:ext uri="{9D8B030D-6E8A-4147-A177-3AD203B41FA5}">
                      <a16:colId xmlns:a16="http://schemas.microsoft.com/office/drawing/2014/main" val="4116785354"/>
                    </a:ext>
                  </a:extLst>
                </a:gridCol>
                <a:gridCol w="811673">
                  <a:extLst>
                    <a:ext uri="{9D8B030D-6E8A-4147-A177-3AD203B41FA5}">
                      <a16:colId xmlns:a16="http://schemas.microsoft.com/office/drawing/2014/main" val="4143273775"/>
                    </a:ext>
                  </a:extLst>
                </a:gridCol>
                <a:gridCol w="811673">
                  <a:extLst>
                    <a:ext uri="{9D8B030D-6E8A-4147-A177-3AD203B41FA5}">
                      <a16:colId xmlns:a16="http://schemas.microsoft.com/office/drawing/2014/main" val="781764035"/>
                    </a:ext>
                  </a:extLst>
                </a:gridCol>
              </a:tblGrid>
              <a:tr h="380472">
                <a:tc gridSpan="14">
                  <a:txBody>
                    <a:bodyPr/>
                    <a:lstStyle/>
                    <a:p>
                      <a:pPr algn="ctr" fontAlgn="ctr"/>
                      <a:r>
                        <a:rPr lang="en-US" sz="1800" u="none" strike="noStrike" dirty="0">
                          <a:effectLst/>
                        </a:rPr>
                        <a:t>GMC Canyon Sales Numbers</a:t>
                      </a:r>
                      <a:endParaRPr lang="en-US" sz="1800" b="1" i="0" u="none" strike="noStrike" dirty="0">
                        <a:solidFill>
                          <a:srgbClr val="444444"/>
                        </a:solidFill>
                        <a:effectLst/>
                        <a:latin typeface="Arial" panose="020B0604020202020204" pitchFamily="34" charset="0"/>
                      </a:endParaRPr>
                    </a:p>
                  </a:txBody>
                  <a:tcPr marL="121751" marR="121751" marT="60875" marB="6087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100802457"/>
                  </a:ext>
                </a:extLst>
              </a:tr>
              <a:tr h="418519">
                <a:tc gridSpan="14">
                  <a:txBody>
                    <a:bodyPr/>
                    <a:lstStyle/>
                    <a:p>
                      <a:pPr algn="ctr" fontAlgn="ctr"/>
                      <a:r>
                        <a:rPr lang="en-US" sz="1800" u="none" strike="noStrike">
                          <a:effectLst/>
                        </a:rPr>
                        <a:t>Sales Results - USA - Canyon</a:t>
                      </a:r>
                      <a:endParaRPr lang="en-US" sz="1800" b="1" i="0" u="none" strike="noStrike">
                        <a:solidFill>
                          <a:srgbClr val="444444"/>
                        </a:solidFill>
                        <a:effectLst/>
                        <a:latin typeface="Arial" panose="020B0604020202020204" pitchFamily="34" charset="0"/>
                      </a:endParaRPr>
                    </a:p>
                  </a:txBody>
                  <a:tcPr marL="121751" marR="121751" marT="60875" marB="60875" anchor="ct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2211044058"/>
                  </a:ext>
                </a:extLst>
              </a:tr>
              <a:tr h="266330">
                <a:tc>
                  <a:txBody>
                    <a:bodyPr/>
                    <a:lstStyle/>
                    <a:p>
                      <a:pPr algn="ctr" fontAlgn="ctr"/>
                      <a:r>
                        <a:rPr lang="en-US" sz="1800" u="none" strike="noStrike">
                          <a:effectLst/>
                        </a:rPr>
                        <a:t>Year</a:t>
                      </a:r>
                      <a:endParaRPr lang="en-US" sz="1800" b="1" i="0" u="none" strike="noStrike">
                        <a:solidFill>
                          <a:srgbClr val="3D3D3D"/>
                        </a:solidFill>
                        <a:effectLst/>
                        <a:latin typeface="Inherit"/>
                      </a:endParaRPr>
                    </a:p>
                  </a:txBody>
                  <a:tcPr marL="12682" marR="12682" marT="12682" marB="0" anchor="ctr"/>
                </a:tc>
                <a:tc>
                  <a:txBody>
                    <a:bodyPr/>
                    <a:lstStyle/>
                    <a:p>
                      <a:pPr algn="ctr" fontAlgn="ctr"/>
                      <a:r>
                        <a:rPr lang="en-US" sz="1800" u="none" strike="noStrike">
                          <a:effectLst/>
                        </a:rPr>
                        <a:t>Jan</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Feb</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Mar</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Apr</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May</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Jun</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Jul</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dirty="0">
                          <a:effectLst/>
                        </a:rPr>
                        <a:t>Aug</a:t>
                      </a:r>
                      <a:endParaRPr lang="en-US" sz="1800" b="1" i="0" u="none" strike="noStrike" dirty="0">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Sep</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Oct</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Nov</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Dec</a:t>
                      </a:r>
                      <a:endParaRPr lang="en-US" sz="1800" b="1" i="0" u="none" strike="noStrike">
                        <a:solidFill>
                          <a:srgbClr val="3D3D3D"/>
                        </a:solidFill>
                        <a:effectLst/>
                        <a:latin typeface="Arial" panose="020B0604020202020204" pitchFamily="34" charset="0"/>
                      </a:endParaRPr>
                    </a:p>
                  </a:txBody>
                  <a:tcPr marL="12682" marR="12682" marT="12682" marB="0" anchor="ctr"/>
                </a:tc>
                <a:tc>
                  <a:txBody>
                    <a:bodyPr/>
                    <a:lstStyle/>
                    <a:p>
                      <a:pPr algn="ctr" fontAlgn="ctr"/>
                      <a:r>
                        <a:rPr lang="en-US" sz="1800" u="none" strike="noStrike">
                          <a:effectLst/>
                        </a:rPr>
                        <a:t>Total</a:t>
                      </a:r>
                      <a:endParaRPr lang="en-US" sz="1800" b="1" i="0" u="none" strike="noStrike">
                        <a:solidFill>
                          <a:srgbClr val="3D3D3D"/>
                        </a:solidFill>
                        <a:effectLst/>
                        <a:latin typeface="Inherit"/>
                      </a:endParaRPr>
                    </a:p>
                  </a:txBody>
                  <a:tcPr marL="12682" marR="12682" marT="12682" marB="0" anchor="ctr"/>
                </a:tc>
                <a:extLst>
                  <a:ext uri="{0D108BD9-81ED-4DB2-BD59-A6C34878D82A}">
                    <a16:rowId xmlns:a16="http://schemas.microsoft.com/office/drawing/2014/main" val="3404599589"/>
                  </a:ext>
                </a:extLst>
              </a:tr>
              <a:tr h="253648">
                <a:tc>
                  <a:txBody>
                    <a:bodyPr/>
                    <a:lstStyle/>
                    <a:p>
                      <a:pPr algn="r" fontAlgn="t"/>
                      <a:r>
                        <a:rPr lang="en-US" sz="1800" u="none" strike="noStrike">
                          <a:effectLst/>
                        </a:rPr>
                        <a:t>2019</a:t>
                      </a:r>
                      <a:endParaRPr lang="en-US" sz="1800" b="1" i="0" u="none" strike="noStrike">
                        <a:solidFill>
                          <a:srgbClr val="3D3D3D"/>
                        </a:solidFill>
                        <a:effectLst/>
                        <a:latin typeface="Inherit"/>
                      </a:endParaRPr>
                    </a:p>
                  </a:txBody>
                  <a:tcPr marL="12682" marR="12682" marT="12682" marB="0"/>
                </a:tc>
                <a:tc>
                  <a:txBody>
                    <a:bodyPr/>
                    <a:lstStyle/>
                    <a:p>
                      <a:pPr algn="r" fontAlgn="t"/>
                      <a:r>
                        <a:rPr lang="en-US" sz="1800" u="none" strike="noStrike">
                          <a:effectLst/>
                        </a:rPr>
                        <a:t>2,318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2,318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2,318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l" fontAlgn="t"/>
                      <a:r>
                        <a:rPr lang="en-US" sz="1800" u="none" strike="noStrike">
                          <a:effectLst/>
                        </a:rPr>
                        <a:t> </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6,954</a:t>
                      </a:r>
                      <a:endParaRPr lang="en-US" sz="1800" b="1" i="0" u="none" strike="noStrike">
                        <a:solidFill>
                          <a:srgbClr val="3D3D3D"/>
                        </a:solidFill>
                        <a:effectLst/>
                        <a:latin typeface="Inherit"/>
                      </a:endParaRPr>
                    </a:p>
                  </a:txBody>
                  <a:tcPr marL="12682" marR="12682" marT="12682" marB="0"/>
                </a:tc>
                <a:extLst>
                  <a:ext uri="{0D108BD9-81ED-4DB2-BD59-A6C34878D82A}">
                    <a16:rowId xmlns:a16="http://schemas.microsoft.com/office/drawing/2014/main" val="3207263272"/>
                  </a:ext>
                </a:extLst>
              </a:tr>
              <a:tr h="253648">
                <a:tc>
                  <a:txBody>
                    <a:bodyPr/>
                    <a:lstStyle/>
                    <a:p>
                      <a:pPr algn="r" fontAlgn="t"/>
                      <a:r>
                        <a:rPr lang="en-US" sz="1800" u="none" strike="noStrike">
                          <a:effectLst/>
                        </a:rPr>
                        <a:t>2018</a:t>
                      </a:r>
                      <a:endParaRPr lang="en-US" sz="1800" b="1" i="0" u="none" strike="noStrike">
                        <a:solidFill>
                          <a:srgbClr val="3D3D3D"/>
                        </a:solidFill>
                        <a:effectLst/>
                        <a:latin typeface="Inherit"/>
                      </a:endParaRPr>
                    </a:p>
                  </a:txBody>
                  <a:tcPr marL="12682" marR="12682" marT="12682" marB="0"/>
                </a:tc>
                <a:tc>
                  <a:txBody>
                    <a:bodyPr/>
                    <a:lstStyle/>
                    <a:p>
                      <a:pPr algn="r" fontAlgn="t"/>
                      <a:r>
                        <a:rPr lang="en-US" sz="1800" u="none" strike="noStrike">
                          <a:effectLst/>
                        </a:rPr>
                        <a:t>2,171</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2,319</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2,723</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3,212</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3,212</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dirty="0">
                          <a:effectLst/>
                        </a:rPr>
                        <a:t>3,211</a:t>
                      </a:r>
                      <a:endParaRPr lang="en-US" sz="1800" b="0" i="0" u="none" strike="noStrike" dirty="0">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2,808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2,808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2,808</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2,740</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2,740</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u="none" strike="noStrike">
                          <a:effectLst/>
                        </a:rPr>
                        <a:t>2,740</a:t>
                      </a:r>
                      <a:endParaRPr lang="en-US" sz="1800" b="0" i="0" u="none" strike="noStrike">
                        <a:solidFill>
                          <a:srgbClr val="3D3D3D"/>
                        </a:solidFill>
                        <a:effectLst/>
                        <a:latin typeface="Arial" panose="020B0604020202020204" pitchFamily="34" charset="0"/>
                      </a:endParaRPr>
                    </a:p>
                  </a:txBody>
                  <a:tcPr marL="12682" marR="12682" marT="12682" marB="0"/>
                </a:tc>
                <a:tc>
                  <a:txBody>
                    <a:bodyPr/>
                    <a:lstStyle/>
                    <a:p>
                      <a:pPr algn="r" fontAlgn="t"/>
                      <a:r>
                        <a:rPr lang="en-US" sz="1800" b="1" u="none" strike="noStrike" dirty="0">
                          <a:effectLst/>
                        </a:rPr>
                        <a:t>33,492</a:t>
                      </a:r>
                      <a:endParaRPr lang="en-US" sz="1800" b="1" i="0" u="none" strike="noStrike" dirty="0">
                        <a:solidFill>
                          <a:srgbClr val="3D3D3D"/>
                        </a:solidFill>
                        <a:effectLst/>
                        <a:latin typeface="Inherit"/>
                      </a:endParaRPr>
                    </a:p>
                  </a:txBody>
                  <a:tcPr marL="12682" marR="12682" marT="12682" marB="0"/>
                </a:tc>
                <a:extLst>
                  <a:ext uri="{0D108BD9-81ED-4DB2-BD59-A6C34878D82A}">
                    <a16:rowId xmlns:a16="http://schemas.microsoft.com/office/drawing/2014/main" val="3024367644"/>
                  </a:ext>
                </a:extLst>
              </a:tr>
            </a:tbl>
          </a:graphicData>
        </a:graphic>
      </p:graphicFrame>
      <p:sp>
        <p:nvSpPr>
          <p:cNvPr id="13" name="TextBox 12">
            <a:extLst>
              <a:ext uri="{FF2B5EF4-FFF2-40B4-BE49-F238E27FC236}">
                <a16:creationId xmlns:a16="http://schemas.microsoft.com/office/drawing/2014/main" id="{DDAC687D-0373-4406-AA42-076E7067FD36}"/>
              </a:ext>
            </a:extLst>
          </p:cNvPr>
          <p:cNvSpPr txBox="1"/>
          <p:nvPr/>
        </p:nvSpPr>
        <p:spPr>
          <a:xfrm>
            <a:off x="5074981" y="3254071"/>
            <a:ext cx="2037737" cy="769441"/>
          </a:xfrm>
          <a:prstGeom prst="rect">
            <a:avLst/>
          </a:prstGeom>
          <a:noFill/>
        </p:spPr>
        <p:txBody>
          <a:bodyPr wrap="none" rtlCol="0">
            <a:spAutoFit/>
          </a:bodyPr>
          <a:lstStyle/>
          <a:p>
            <a:r>
              <a:rPr lang="en-US" sz="4400" dirty="0"/>
              <a:t>$38,095</a:t>
            </a:r>
          </a:p>
        </p:txBody>
      </p:sp>
      <p:sp>
        <p:nvSpPr>
          <p:cNvPr id="14" name="TextBox 13">
            <a:extLst>
              <a:ext uri="{FF2B5EF4-FFF2-40B4-BE49-F238E27FC236}">
                <a16:creationId xmlns:a16="http://schemas.microsoft.com/office/drawing/2014/main" id="{487B0E87-2850-42DD-A9FF-A4B562A3F509}"/>
              </a:ext>
            </a:extLst>
          </p:cNvPr>
          <p:cNvSpPr txBox="1"/>
          <p:nvPr/>
        </p:nvSpPr>
        <p:spPr>
          <a:xfrm>
            <a:off x="4971349" y="5585066"/>
            <a:ext cx="2037737" cy="769441"/>
          </a:xfrm>
          <a:prstGeom prst="rect">
            <a:avLst/>
          </a:prstGeom>
          <a:noFill/>
        </p:spPr>
        <p:txBody>
          <a:bodyPr wrap="none" rtlCol="0">
            <a:spAutoFit/>
          </a:bodyPr>
          <a:lstStyle/>
          <a:p>
            <a:r>
              <a:rPr lang="en-US" sz="4400" dirty="0"/>
              <a:t>$40,395</a:t>
            </a:r>
          </a:p>
        </p:txBody>
      </p:sp>
      <p:sp>
        <p:nvSpPr>
          <p:cNvPr id="15" name="TextBox 14">
            <a:extLst>
              <a:ext uri="{FF2B5EF4-FFF2-40B4-BE49-F238E27FC236}">
                <a16:creationId xmlns:a16="http://schemas.microsoft.com/office/drawing/2014/main" id="{B0AEBEB4-3E69-445C-A213-7474C7C845F9}"/>
              </a:ext>
            </a:extLst>
          </p:cNvPr>
          <p:cNvSpPr txBox="1"/>
          <p:nvPr/>
        </p:nvSpPr>
        <p:spPr>
          <a:xfrm>
            <a:off x="7217115" y="5908269"/>
            <a:ext cx="1563248" cy="769441"/>
          </a:xfrm>
          <a:prstGeom prst="rect">
            <a:avLst/>
          </a:prstGeom>
          <a:noFill/>
        </p:spPr>
        <p:txBody>
          <a:bodyPr wrap="none" rtlCol="0">
            <a:spAutoFit/>
          </a:bodyPr>
          <a:lstStyle/>
          <a:p>
            <a:r>
              <a:rPr lang="en-US" sz="4400" dirty="0"/>
              <a:t>+ ~6%</a:t>
            </a:r>
          </a:p>
        </p:txBody>
      </p:sp>
    </p:spTree>
    <p:extLst>
      <p:ext uri="{BB962C8B-B14F-4D97-AF65-F5344CB8AC3E}">
        <p14:creationId xmlns:p14="http://schemas.microsoft.com/office/powerpoint/2010/main" val="32446029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B9D137-DB3F-41E7-85DA-4557A59D53D4}"/>
              </a:ext>
            </a:extLst>
          </p:cNvPr>
          <p:cNvSpPr>
            <a:spLocks noGrp="1"/>
          </p:cNvSpPr>
          <p:nvPr>
            <p:ph type="title"/>
          </p:nvPr>
        </p:nvSpPr>
        <p:spPr/>
        <p:txBody>
          <a:bodyPr/>
          <a:lstStyle/>
          <a:p>
            <a:r>
              <a:rPr lang="en-US" dirty="0"/>
              <a:t>Beginning to Highly Commoditized	</a:t>
            </a:r>
          </a:p>
        </p:txBody>
      </p:sp>
      <p:sp>
        <p:nvSpPr>
          <p:cNvPr id="6" name="Rectangle 5">
            <a:extLst>
              <a:ext uri="{FF2B5EF4-FFF2-40B4-BE49-F238E27FC236}">
                <a16:creationId xmlns:a16="http://schemas.microsoft.com/office/drawing/2014/main" id="{259DF716-E664-4CB1-A84D-49CAD246A5B4}"/>
              </a:ext>
            </a:extLst>
          </p:cNvPr>
          <p:cNvSpPr/>
          <p:nvPr/>
        </p:nvSpPr>
        <p:spPr>
          <a:xfrm>
            <a:off x="3515802" y="2997844"/>
            <a:ext cx="5160396" cy="1200329"/>
          </a:xfrm>
          <a:prstGeom prst="rect">
            <a:avLst/>
          </a:prstGeom>
        </p:spPr>
        <p:txBody>
          <a:bodyPr wrap="square">
            <a:spAutoFit/>
          </a:bodyPr>
          <a:lstStyle/>
          <a:p>
            <a:r>
              <a:rPr lang="en-US" sz="7200" dirty="0"/>
              <a:t>1885 to 2015</a:t>
            </a:r>
          </a:p>
        </p:txBody>
      </p:sp>
    </p:spTree>
    <p:extLst>
      <p:ext uri="{BB962C8B-B14F-4D97-AF65-F5344CB8AC3E}">
        <p14:creationId xmlns:p14="http://schemas.microsoft.com/office/powerpoint/2010/main" val="98316968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91ED46-4B11-47F6-8023-1E4C7053BC32}"/>
              </a:ext>
            </a:extLst>
          </p:cNvPr>
          <p:cNvSpPr>
            <a:spLocks noGrp="1"/>
          </p:cNvSpPr>
          <p:nvPr>
            <p:ph type="title"/>
          </p:nvPr>
        </p:nvSpPr>
        <p:spPr/>
        <p:txBody>
          <a:bodyPr/>
          <a:lstStyle/>
          <a:p>
            <a:r>
              <a:rPr lang="en-US" dirty="0"/>
              <a:t>Software Systems – The Beginning</a:t>
            </a:r>
          </a:p>
        </p:txBody>
      </p:sp>
      <p:sp>
        <p:nvSpPr>
          <p:cNvPr id="3" name="Content Placeholder 2">
            <a:extLst>
              <a:ext uri="{FF2B5EF4-FFF2-40B4-BE49-F238E27FC236}">
                <a16:creationId xmlns:a16="http://schemas.microsoft.com/office/drawing/2014/main" id="{CD4774E2-32B2-419B-80B2-7276A8545A61}"/>
              </a:ext>
            </a:extLst>
          </p:cNvPr>
          <p:cNvSpPr>
            <a:spLocks noGrp="1"/>
          </p:cNvSpPr>
          <p:nvPr>
            <p:ph idx="1"/>
          </p:nvPr>
        </p:nvSpPr>
        <p:spPr/>
        <p:txBody>
          <a:bodyPr/>
          <a:lstStyle/>
          <a:p>
            <a:r>
              <a:rPr lang="en-US" dirty="0"/>
              <a:t>Each server was physical hardware</a:t>
            </a:r>
          </a:p>
          <a:p>
            <a:r>
              <a:rPr lang="en-US" dirty="0"/>
              <a:t>Each system was bespoke</a:t>
            </a:r>
          </a:p>
          <a:p>
            <a:r>
              <a:rPr lang="en-US" dirty="0"/>
              <a:t>Very difficult</a:t>
            </a:r>
          </a:p>
        </p:txBody>
      </p:sp>
    </p:spTree>
    <p:extLst>
      <p:ext uri="{BB962C8B-B14F-4D97-AF65-F5344CB8AC3E}">
        <p14:creationId xmlns:p14="http://schemas.microsoft.com/office/powerpoint/2010/main" val="27395377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8FEC6A-F095-4F06-9C51-9986D81D5052}"/>
              </a:ext>
            </a:extLst>
          </p:cNvPr>
          <p:cNvSpPr>
            <a:spLocks noGrp="1"/>
          </p:cNvSpPr>
          <p:nvPr>
            <p:ph type="title"/>
          </p:nvPr>
        </p:nvSpPr>
        <p:spPr/>
        <p:txBody>
          <a:bodyPr/>
          <a:lstStyle/>
          <a:p>
            <a:r>
              <a:rPr lang="en-US" dirty="0"/>
              <a:t>Mass Production</a:t>
            </a:r>
          </a:p>
        </p:txBody>
      </p:sp>
      <p:sp>
        <p:nvSpPr>
          <p:cNvPr id="3" name="Content Placeholder 2">
            <a:extLst>
              <a:ext uri="{FF2B5EF4-FFF2-40B4-BE49-F238E27FC236}">
                <a16:creationId xmlns:a16="http://schemas.microsoft.com/office/drawing/2014/main" id="{3BB7A3E2-2FC3-4F37-A16E-244E65570B43}"/>
              </a:ext>
            </a:extLst>
          </p:cNvPr>
          <p:cNvSpPr>
            <a:spLocks noGrp="1"/>
          </p:cNvSpPr>
          <p:nvPr>
            <p:ph idx="1"/>
          </p:nvPr>
        </p:nvSpPr>
        <p:spPr/>
        <p:txBody>
          <a:bodyPr/>
          <a:lstStyle/>
          <a:p>
            <a:r>
              <a:rPr lang="en-US" dirty="0"/>
              <a:t>Virtual Hardware, VM Ware, Hyper V</a:t>
            </a:r>
          </a:p>
          <a:p>
            <a:r>
              <a:rPr lang="en-US" dirty="0"/>
              <a:t>Mid 2000s</a:t>
            </a:r>
          </a:p>
          <a:p>
            <a:r>
              <a:rPr lang="en-US" dirty="0"/>
              <a:t>Allowed for a much quick production of new software systems</a:t>
            </a:r>
          </a:p>
          <a:p>
            <a:pPr marL="0" indent="0">
              <a:buNone/>
            </a:pPr>
            <a:endParaRPr lang="en-US" dirty="0"/>
          </a:p>
        </p:txBody>
      </p:sp>
    </p:spTree>
    <p:extLst>
      <p:ext uri="{BB962C8B-B14F-4D97-AF65-F5344CB8AC3E}">
        <p14:creationId xmlns:p14="http://schemas.microsoft.com/office/powerpoint/2010/main" val="20982098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E91DE-AC8E-4CAC-8660-1DF8371B3645}"/>
              </a:ext>
            </a:extLst>
          </p:cNvPr>
          <p:cNvSpPr>
            <a:spLocks noGrp="1"/>
          </p:cNvSpPr>
          <p:nvPr>
            <p:ph type="title"/>
          </p:nvPr>
        </p:nvSpPr>
        <p:spPr/>
        <p:txBody>
          <a:bodyPr/>
          <a:lstStyle/>
          <a:p>
            <a:r>
              <a:rPr lang="en-US" dirty="0"/>
              <a:t>Commoditized</a:t>
            </a:r>
          </a:p>
        </p:txBody>
      </p:sp>
      <p:sp>
        <p:nvSpPr>
          <p:cNvPr id="3" name="Content Placeholder 2">
            <a:extLst>
              <a:ext uri="{FF2B5EF4-FFF2-40B4-BE49-F238E27FC236}">
                <a16:creationId xmlns:a16="http://schemas.microsoft.com/office/drawing/2014/main" id="{C3EB741C-0854-4CFE-AE5C-CFBB7A23470B}"/>
              </a:ext>
            </a:extLst>
          </p:cNvPr>
          <p:cNvSpPr>
            <a:spLocks noGrp="1"/>
          </p:cNvSpPr>
          <p:nvPr>
            <p:ph idx="1"/>
          </p:nvPr>
        </p:nvSpPr>
        <p:spPr/>
        <p:txBody>
          <a:bodyPr/>
          <a:lstStyle/>
          <a:p>
            <a:r>
              <a:rPr lang="en-US" dirty="0"/>
              <a:t>Virtual machines with base images  (EC2 with AMIs)</a:t>
            </a:r>
          </a:p>
          <a:p>
            <a:r>
              <a:rPr lang="en-US" dirty="0"/>
              <a:t>Service oriented architectures became dominant</a:t>
            </a:r>
          </a:p>
          <a:p>
            <a:r>
              <a:rPr lang="en-US" dirty="0"/>
              <a:t>Everything is a service</a:t>
            </a:r>
          </a:p>
        </p:txBody>
      </p:sp>
    </p:spTree>
    <p:extLst>
      <p:ext uri="{BB962C8B-B14F-4D97-AF65-F5344CB8AC3E}">
        <p14:creationId xmlns:p14="http://schemas.microsoft.com/office/powerpoint/2010/main" val="9200150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1E9E4A-B235-476B-BA25-1DE38A8F6D1C}"/>
              </a:ext>
            </a:extLst>
          </p:cNvPr>
          <p:cNvSpPr>
            <a:spLocks noGrp="1"/>
          </p:cNvSpPr>
          <p:nvPr>
            <p:ph type="title"/>
          </p:nvPr>
        </p:nvSpPr>
        <p:spPr>
          <a:xfrm>
            <a:off x="838200" y="963877"/>
            <a:ext cx="3494362" cy="4930246"/>
          </a:xfrm>
        </p:spPr>
        <p:txBody>
          <a:bodyPr>
            <a:normAutofit/>
          </a:bodyPr>
          <a:lstStyle/>
          <a:p>
            <a:pPr algn="r"/>
            <a:r>
              <a:rPr lang="en-US">
                <a:solidFill>
                  <a:schemeClr val="accent1"/>
                </a:solidFill>
              </a:rPr>
              <a:t>Serverless</a:t>
            </a:r>
          </a:p>
        </p:txBody>
      </p:sp>
      <p:sp>
        <p:nvSpPr>
          <p:cNvPr id="42" name="Content Placeholder 2">
            <a:extLst>
              <a:ext uri="{FF2B5EF4-FFF2-40B4-BE49-F238E27FC236}">
                <a16:creationId xmlns:a16="http://schemas.microsoft.com/office/drawing/2014/main" id="{02A7CC71-5816-4FAB-BB5D-188C4C8B490B}"/>
              </a:ext>
            </a:extLst>
          </p:cNvPr>
          <p:cNvSpPr>
            <a:spLocks noGrp="1"/>
          </p:cNvSpPr>
          <p:nvPr>
            <p:ph idx="1"/>
          </p:nvPr>
        </p:nvSpPr>
        <p:spPr>
          <a:xfrm>
            <a:off x="4976031" y="963877"/>
            <a:ext cx="6377769" cy="4930246"/>
          </a:xfrm>
        </p:spPr>
        <p:txBody>
          <a:bodyPr anchor="ctr">
            <a:normAutofit/>
          </a:bodyPr>
          <a:lstStyle/>
          <a:p>
            <a:pPr marL="0" indent="0">
              <a:buNone/>
            </a:pPr>
            <a:r>
              <a:rPr lang="en-US" sz="2400"/>
              <a:t>Serverless is the evolution of a highly iterated upon software architecture (SOA) that aims to extract common application components into easily consumable managed services.</a:t>
            </a:r>
          </a:p>
          <a:p>
            <a:pPr marL="0" indent="0">
              <a:buNone/>
            </a:pPr>
            <a:endParaRPr lang="en-US" sz="2400"/>
          </a:p>
          <a:p>
            <a:pPr marL="0" indent="0">
              <a:buNone/>
            </a:pPr>
            <a:r>
              <a:rPr lang="en-US" sz="2400"/>
              <a:t>As the auto manufacturer now spends little on R&amp;D for common components like shocks, brakes, frame designs, etc., Serverless allows system architects to leverage well designed and managed dbs, api endpoint services, worker processes, etc., reducing R&amp;D and increasing TTM while reducing TCO.</a:t>
            </a:r>
          </a:p>
        </p:txBody>
      </p:sp>
    </p:spTree>
    <p:extLst>
      <p:ext uri="{BB962C8B-B14F-4D97-AF65-F5344CB8AC3E}">
        <p14:creationId xmlns:p14="http://schemas.microsoft.com/office/powerpoint/2010/main" val="328097068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E7045E-E6DD-4F32-9FEF-1F314D22BB93}"/>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02FE5B1C-EEC0-4711-94A4-4A6EE955A2FA}"/>
              </a:ext>
            </a:extLst>
          </p:cNvPr>
          <p:cNvSpPr>
            <a:spLocks noGrp="1"/>
          </p:cNvSpPr>
          <p:nvPr>
            <p:ph idx="1"/>
          </p:nvPr>
        </p:nvSpPr>
        <p:spPr/>
        <p:txBody>
          <a:bodyPr/>
          <a:lstStyle/>
          <a:p>
            <a:r>
              <a:rPr lang="en-US" dirty="0"/>
              <a:t>Who We Are</a:t>
            </a:r>
          </a:p>
          <a:p>
            <a:r>
              <a:rPr lang="en-US" dirty="0"/>
              <a:t>Maximizing production efficiencies in automobiles</a:t>
            </a:r>
          </a:p>
          <a:p>
            <a:r>
              <a:rPr lang="en-US" dirty="0"/>
              <a:t>Application/systems development follows same path</a:t>
            </a:r>
          </a:p>
          <a:p>
            <a:r>
              <a:rPr lang="en-US" dirty="0"/>
              <a:t>Workflow example</a:t>
            </a:r>
          </a:p>
          <a:p>
            <a:r>
              <a:rPr lang="en-US" dirty="0"/>
              <a:t>Code</a:t>
            </a:r>
          </a:p>
        </p:txBody>
      </p:sp>
    </p:spTree>
    <p:extLst>
      <p:ext uri="{BB962C8B-B14F-4D97-AF65-F5344CB8AC3E}">
        <p14:creationId xmlns:p14="http://schemas.microsoft.com/office/powerpoint/2010/main" val="30452350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AA7695-A130-4756-A3CA-BE16B0DAF7FA}"/>
              </a:ext>
            </a:extLst>
          </p:cNvPr>
          <p:cNvSpPr>
            <a:spLocks noGrp="1"/>
          </p:cNvSpPr>
          <p:nvPr>
            <p:ph type="title"/>
          </p:nvPr>
        </p:nvSpPr>
        <p:spPr/>
        <p:txBody>
          <a:bodyPr/>
          <a:lstStyle/>
          <a:p>
            <a:r>
              <a:rPr lang="en-US" dirty="0"/>
              <a:t>Rob Koch</a:t>
            </a:r>
          </a:p>
        </p:txBody>
      </p:sp>
      <p:sp>
        <p:nvSpPr>
          <p:cNvPr id="3" name="Content Placeholder 2">
            <a:extLst>
              <a:ext uri="{FF2B5EF4-FFF2-40B4-BE49-F238E27FC236}">
                <a16:creationId xmlns:a16="http://schemas.microsoft.com/office/drawing/2014/main" id="{E61F61B2-F69A-424D-AB07-237FA10D1F2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95049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521E02-1279-4D94-8A10-FB9423699B0B}"/>
              </a:ext>
            </a:extLst>
          </p:cNvPr>
          <p:cNvSpPr>
            <a:spLocks noGrp="1"/>
          </p:cNvSpPr>
          <p:nvPr>
            <p:ph type="title"/>
          </p:nvPr>
        </p:nvSpPr>
        <p:spPr/>
        <p:txBody>
          <a:bodyPr/>
          <a:lstStyle/>
          <a:p>
            <a:r>
              <a:rPr lang="en-US" dirty="0"/>
              <a:t>Matthew Bonig</a:t>
            </a:r>
          </a:p>
        </p:txBody>
      </p:sp>
      <p:pic>
        <p:nvPicPr>
          <p:cNvPr id="4" name="Content Placeholder 3">
            <a:extLst>
              <a:ext uri="{FF2B5EF4-FFF2-40B4-BE49-F238E27FC236}">
                <a16:creationId xmlns:a16="http://schemas.microsoft.com/office/drawing/2014/main" id="{4A60A748-51DD-4283-B981-E95DAB156616}"/>
              </a:ext>
            </a:extLst>
          </p:cNvPr>
          <p:cNvPicPr>
            <a:picLocks noGrp="1" noChangeAspect="1"/>
          </p:cNvPicPr>
          <p:nvPr>
            <p:ph idx="1"/>
          </p:nvPr>
        </p:nvPicPr>
        <p:blipFill>
          <a:blip r:embed="rId2"/>
          <a:stretch>
            <a:fillRect/>
          </a:stretch>
        </p:blipFill>
        <p:spPr>
          <a:xfrm>
            <a:off x="8906173" y="1690688"/>
            <a:ext cx="2447627" cy="4351338"/>
          </a:xfrm>
          <a:prstGeom prst="rect">
            <a:avLst/>
          </a:prstGeom>
        </p:spPr>
      </p:pic>
      <p:sp>
        <p:nvSpPr>
          <p:cNvPr id="5" name="Rectangle 4">
            <a:extLst>
              <a:ext uri="{FF2B5EF4-FFF2-40B4-BE49-F238E27FC236}">
                <a16:creationId xmlns:a16="http://schemas.microsoft.com/office/drawing/2014/main" id="{95A79BE8-1495-41BB-80A8-76F63B877DA1}"/>
              </a:ext>
            </a:extLst>
          </p:cNvPr>
          <p:cNvSpPr/>
          <p:nvPr/>
        </p:nvSpPr>
        <p:spPr>
          <a:xfrm>
            <a:off x="838200" y="1674674"/>
            <a:ext cx="7881730" cy="3416320"/>
          </a:xfrm>
          <a:prstGeom prst="rect">
            <a:avLst/>
          </a:prstGeom>
        </p:spPr>
        <p:txBody>
          <a:bodyPr wrap="square">
            <a:spAutoFit/>
          </a:bodyPr>
          <a:lstStyle/>
          <a:p>
            <a:pPr marL="285750" indent="-285750">
              <a:buFont typeface="Arial" panose="020B0604020202020204" pitchFamily="34" charset="0"/>
              <a:buChar char="•"/>
            </a:pPr>
            <a:r>
              <a:rPr lang="en-US" sz="3600" dirty="0"/>
              <a:t>Professional Developer 10+ years</a:t>
            </a:r>
          </a:p>
          <a:p>
            <a:pPr marL="285750" indent="-285750">
              <a:buFont typeface="Arial" panose="020B0604020202020204" pitchFamily="34" charset="0"/>
              <a:buChar char="•"/>
            </a:pPr>
            <a:r>
              <a:rPr lang="en-US" sz="3600" dirty="0"/>
              <a:t>Enterprise/SMB application architect</a:t>
            </a:r>
          </a:p>
          <a:p>
            <a:pPr marL="285750" indent="-285750">
              <a:buFont typeface="Arial" panose="020B0604020202020204" pitchFamily="34" charset="0"/>
              <a:buChar char="•"/>
            </a:pPr>
            <a:r>
              <a:rPr lang="en-US" sz="3600" dirty="0"/>
              <a:t>Node/Angular (recovering .NET)</a:t>
            </a:r>
          </a:p>
          <a:p>
            <a:pPr marL="285750" indent="-285750">
              <a:buFont typeface="Arial" panose="020B0604020202020204" pitchFamily="34" charset="0"/>
              <a:buChar char="•"/>
            </a:pPr>
            <a:r>
              <a:rPr lang="en-US" sz="3600" dirty="0"/>
              <a:t>AWS Certified Solutions Architect</a:t>
            </a:r>
          </a:p>
          <a:p>
            <a:endParaRPr lang="en-US" sz="3600" dirty="0"/>
          </a:p>
        </p:txBody>
      </p:sp>
    </p:spTree>
    <p:extLst>
      <p:ext uri="{BB962C8B-B14F-4D97-AF65-F5344CB8AC3E}">
        <p14:creationId xmlns:p14="http://schemas.microsoft.com/office/powerpoint/2010/main" val="415952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7" name="Content Placeholder 4" descr="A bicycle leaning against a wall&#10;&#10;Description automatically generated">
            <a:extLst>
              <a:ext uri="{FF2B5EF4-FFF2-40B4-BE49-F238E27FC236}">
                <a16:creationId xmlns:a16="http://schemas.microsoft.com/office/drawing/2014/main" id="{8639833F-52EF-4F47-840E-C4295753EBB5}"/>
              </a:ext>
            </a:extLst>
          </p:cNvPr>
          <p:cNvPicPr>
            <a:picLocks noChangeAspect="1"/>
          </p:cNvPicPr>
          <p:nvPr/>
        </p:nvPicPr>
        <p:blipFill rotWithShape="1">
          <a:blip r:embed="rId3">
            <a:extLst>
              <a:ext uri="{28A0092B-C50C-407E-A947-70E740481C1C}">
                <a14:useLocalDpi xmlns:a14="http://schemas.microsoft.com/office/drawing/2010/main" val="0"/>
              </a:ext>
            </a:extLst>
          </a:blip>
          <a:srcRect t="787" b="3517"/>
          <a:stretch/>
        </p:blipFill>
        <p:spPr>
          <a:xfrm>
            <a:off x="-1" y="10"/>
            <a:ext cx="12192001" cy="4666928"/>
          </a:xfrm>
          <a:prstGeom prst="rect">
            <a:avLst/>
          </a:prstGeom>
        </p:spPr>
      </p:pic>
      <p:sp>
        <p:nvSpPr>
          <p:cNvPr id="2" name="Title 1">
            <a:extLst>
              <a:ext uri="{FF2B5EF4-FFF2-40B4-BE49-F238E27FC236}">
                <a16:creationId xmlns:a16="http://schemas.microsoft.com/office/drawing/2014/main" id="{E46ED4BA-7CC9-41C9-8F6A-3755B1DBAA3E}"/>
              </a:ext>
            </a:extLst>
          </p:cNvPr>
          <p:cNvSpPr>
            <a:spLocks noGrp="1"/>
          </p:cNvSpPr>
          <p:nvPr>
            <p:ph type="title"/>
          </p:nvPr>
        </p:nvSpPr>
        <p:spPr>
          <a:xfrm>
            <a:off x="804998" y="4551037"/>
            <a:ext cx="5021782" cy="1509931"/>
          </a:xfrm>
        </p:spPr>
        <p:txBody>
          <a:bodyPr>
            <a:normAutofit/>
          </a:bodyPr>
          <a:lstStyle/>
          <a:p>
            <a:r>
              <a:rPr lang="en-US" sz="4000">
                <a:solidFill>
                  <a:srgbClr val="000000"/>
                </a:solidFill>
              </a:rPr>
              <a:t>Early Cars – The beginnings</a:t>
            </a:r>
          </a:p>
        </p:txBody>
      </p:sp>
    </p:spTree>
    <p:extLst>
      <p:ext uri="{BB962C8B-B14F-4D97-AF65-F5344CB8AC3E}">
        <p14:creationId xmlns:p14="http://schemas.microsoft.com/office/powerpoint/2010/main" val="24927770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6ED4BA-7CC9-41C9-8F6A-3755B1DBAA3E}"/>
              </a:ext>
            </a:extLst>
          </p:cNvPr>
          <p:cNvSpPr>
            <a:spLocks noGrp="1"/>
          </p:cNvSpPr>
          <p:nvPr>
            <p:ph type="title"/>
          </p:nvPr>
        </p:nvSpPr>
        <p:spPr>
          <a:xfrm>
            <a:off x="804998" y="4551037"/>
            <a:ext cx="5021782" cy="1509931"/>
          </a:xfrm>
        </p:spPr>
        <p:txBody>
          <a:bodyPr>
            <a:normAutofit/>
          </a:bodyPr>
          <a:lstStyle/>
          <a:p>
            <a:r>
              <a:rPr lang="en-US" sz="4000" dirty="0">
                <a:solidFill>
                  <a:srgbClr val="000000"/>
                </a:solidFill>
              </a:rPr>
              <a:t>Early Cars – A little more advanced</a:t>
            </a:r>
          </a:p>
        </p:txBody>
      </p:sp>
      <p:pic>
        <p:nvPicPr>
          <p:cNvPr id="6" name="Content Placeholder 5" descr="A picture containing bicycle, outdoor, old, next&#10;&#10;Description automatically generated">
            <a:extLst>
              <a:ext uri="{FF2B5EF4-FFF2-40B4-BE49-F238E27FC236}">
                <a16:creationId xmlns:a16="http://schemas.microsoft.com/office/drawing/2014/main" id="{6389B88D-DD65-4666-A988-2661D3D8EDAF}"/>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844393" y="57482"/>
            <a:ext cx="6503213" cy="4682314"/>
          </a:xfrm>
        </p:spPr>
      </p:pic>
    </p:spTree>
    <p:extLst>
      <p:ext uri="{BB962C8B-B14F-4D97-AF65-F5344CB8AC3E}">
        <p14:creationId xmlns:p14="http://schemas.microsoft.com/office/powerpoint/2010/main" val="1440058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4BC4EB-7401-4C32-B658-C87406E98FB8}"/>
              </a:ext>
            </a:extLst>
          </p:cNvPr>
          <p:cNvSpPr>
            <a:spLocks noGrp="1"/>
          </p:cNvSpPr>
          <p:nvPr>
            <p:ph type="title"/>
          </p:nvPr>
        </p:nvSpPr>
        <p:spPr>
          <a:xfrm>
            <a:off x="450495" y="5532437"/>
            <a:ext cx="10515600" cy="1325563"/>
          </a:xfrm>
        </p:spPr>
        <p:txBody>
          <a:bodyPr/>
          <a:lstStyle/>
          <a:p>
            <a:r>
              <a:rPr lang="en-US" dirty="0"/>
              <a:t>Mass production</a:t>
            </a:r>
          </a:p>
        </p:txBody>
      </p:sp>
      <p:pic>
        <p:nvPicPr>
          <p:cNvPr id="5" name="Content Placeholder 4" descr="A car parked on a dirt road&#10;&#10;Description automatically generated">
            <a:extLst>
              <a:ext uri="{FF2B5EF4-FFF2-40B4-BE49-F238E27FC236}">
                <a16:creationId xmlns:a16="http://schemas.microsoft.com/office/drawing/2014/main" id="{B50AAC6C-ECE1-4CF3-84E1-D8267942D97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2480335" y="0"/>
            <a:ext cx="7231329" cy="5423497"/>
          </a:xfrm>
        </p:spPr>
      </p:pic>
    </p:spTree>
    <p:extLst>
      <p:ext uri="{BB962C8B-B14F-4D97-AF65-F5344CB8AC3E}">
        <p14:creationId xmlns:p14="http://schemas.microsoft.com/office/powerpoint/2010/main" val="15116525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p:txBody>
          <a:bodyPr/>
          <a:lstStyle/>
          <a:p>
            <a:r>
              <a:rPr lang="en-US" dirty="0"/>
              <a:t>Commoditize</a:t>
            </a:r>
          </a:p>
        </p:txBody>
      </p:sp>
      <p:pic>
        <p:nvPicPr>
          <p:cNvPr id="8" name="Content Placeholder 7" descr="A car parked in a parking lot&#10;&#10;Description automatically generated">
            <a:extLst>
              <a:ext uri="{FF2B5EF4-FFF2-40B4-BE49-F238E27FC236}">
                <a16:creationId xmlns:a16="http://schemas.microsoft.com/office/drawing/2014/main" id="{4E0106CD-9DAB-479D-8E26-5851A0E1025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0" y="1655532"/>
            <a:ext cx="5540771" cy="3693847"/>
          </a:xfrm>
        </p:spPr>
      </p:pic>
      <p:pic>
        <p:nvPicPr>
          <p:cNvPr id="10" name="Picture 9" descr="A car parked on the side of a road&#10;&#10;Description automatically generated">
            <a:extLst>
              <a:ext uri="{FF2B5EF4-FFF2-40B4-BE49-F238E27FC236}">
                <a16:creationId xmlns:a16="http://schemas.microsoft.com/office/drawing/2014/main" id="{55010959-2504-4C6C-A8C0-352E5F10D73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759874" y="2289657"/>
            <a:ext cx="5432126" cy="2762098"/>
          </a:xfrm>
          <a:prstGeom prst="rect">
            <a:avLst/>
          </a:prstGeom>
        </p:spPr>
      </p:pic>
    </p:spTree>
    <p:extLst>
      <p:ext uri="{BB962C8B-B14F-4D97-AF65-F5344CB8AC3E}">
        <p14:creationId xmlns:p14="http://schemas.microsoft.com/office/powerpoint/2010/main" val="24812143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B488E-0294-4480-AC05-80FF6EBEE5E9}"/>
              </a:ext>
            </a:extLst>
          </p:cNvPr>
          <p:cNvSpPr>
            <a:spLocks noGrp="1"/>
          </p:cNvSpPr>
          <p:nvPr>
            <p:ph type="title"/>
          </p:nvPr>
        </p:nvSpPr>
        <p:spPr/>
        <p:txBody>
          <a:bodyPr/>
          <a:lstStyle/>
          <a:p>
            <a:r>
              <a:rPr lang="en-US" dirty="0"/>
              <a:t>Commoditize</a:t>
            </a:r>
          </a:p>
        </p:txBody>
      </p:sp>
      <p:pic>
        <p:nvPicPr>
          <p:cNvPr id="5" name="Content Placeholder 4" descr="A car parked on the side of a road&#10;&#10;Description automatically generated">
            <a:extLst>
              <a:ext uri="{FF2B5EF4-FFF2-40B4-BE49-F238E27FC236}">
                <a16:creationId xmlns:a16="http://schemas.microsoft.com/office/drawing/2014/main" id="{409CA8A6-2F12-4140-8AA7-4D312D6F3876}"/>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980425" y="1745158"/>
            <a:ext cx="6211575" cy="4351338"/>
          </a:xfrm>
        </p:spPr>
      </p:pic>
      <p:pic>
        <p:nvPicPr>
          <p:cNvPr id="7" name="Picture 6" descr="A red car on display&#10;&#10;Description automatically generated">
            <a:extLst>
              <a:ext uri="{FF2B5EF4-FFF2-40B4-BE49-F238E27FC236}">
                <a16:creationId xmlns:a16="http://schemas.microsoft.com/office/drawing/2014/main" id="{1DC098DB-37E5-40F5-9E73-FBE363CEB72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0" y="1745158"/>
            <a:ext cx="5801784" cy="4351338"/>
          </a:xfrm>
          <a:prstGeom prst="rect">
            <a:avLst/>
          </a:prstGeom>
        </p:spPr>
      </p:pic>
    </p:spTree>
    <p:extLst>
      <p:ext uri="{BB962C8B-B14F-4D97-AF65-F5344CB8AC3E}">
        <p14:creationId xmlns:p14="http://schemas.microsoft.com/office/powerpoint/2010/main" val="6281480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1636</TotalTime>
  <Words>891</Words>
  <Application>Microsoft Office PowerPoint</Application>
  <PresentationFormat>Widescreen</PresentationFormat>
  <Paragraphs>173</Paragraphs>
  <Slides>17</Slides>
  <Notes>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Calibri</vt:lpstr>
      <vt:lpstr>Calibri Light</vt:lpstr>
      <vt:lpstr>Inherit</vt:lpstr>
      <vt:lpstr>Office Theme</vt:lpstr>
      <vt:lpstr>AWS Serverless</vt:lpstr>
      <vt:lpstr>Outline</vt:lpstr>
      <vt:lpstr>Rob Koch</vt:lpstr>
      <vt:lpstr>Matthew Bonig</vt:lpstr>
      <vt:lpstr>Early Cars – The beginnings</vt:lpstr>
      <vt:lpstr>Early Cars – A little more advanced</vt:lpstr>
      <vt:lpstr>Mass production</vt:lpstr>
      <vt:lpstr>Commoditize</vt:lpstr>
      <vt:lpstr>Commoditize</vt:lpstr>
      <vt:lpstr>Commoditize</vt:lpstr>
      <vt:lpstr>Commoditize</vt:lpstr>
      <vt:lpstr>Specialization</vt:lpstr>
      <vt:lpstr>Beginning to Highly Commoditized </vt:lpstr>
      <vt:lpstr>Software Systems – The Beginning</vt:lpstr>
      <vt:lpstr>Mass Production</vt:lpstr>
      <vt:lpstr>Commoditized</vt:lpstr>
      <vt:lpstr>Serverless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AWS Serverless</dc:title>
  <dc:creator>Matthew Bonig</dc:creator>
  <cp:lastModifiedBy>Matthew Bonig</cp:lastModifiedBy>
  <cp:revision>6</cp:revision>
  <dcterms:created xsi:type="dcterms:W3CDTF">2019-06-15T23:23:25Z</dcterms:created>
  <dcterms:modified xsi:type="dcterms:W3CDTF">2019-06-17T16:43:20Z</dcterms:modified>
</cp:coreProperties>
</file>